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74"/>
  </p:notesMasterIdLst>
  <p:sldIdLst>
    <p:sldId id="262" r:id="rId7"/>
    <p:sldId id="394" r:id="rId8"/>
    <p:sldId id="264" r:id="rId9"/>
    <p:sldId id="374" r:id="rId10"/>
    <p:sldId id="375" r:id="rId11"/>
    <p:sldId id="376" r:id="rId12"/>
    <p:sldId id="377" r:id="rId13"/>
    <p:sldId id="378" r:id="rId14"/>
    <p:sldId id="379" r:id="rId15"/>
    <p:sldId id="267" r:id="rId16"/>
    <p:sldId id="265" r:id="rId17"/>
    <p:sldId id="380" r:id="rId18"/>
    <p:sldId id="381" r:id="rId19"/>
    <p:sldId id="257" r:id="rId20"/>
    <p:sldId id="382" r:id="rId21"/>
    <p:sldId id="383" r:id="rId22"/>
    <p:sldId id="384" r:id="rId23"/>
    <p:sldId id="385" r:id="rId24"/>
    <p:sldId id="386" r:id="rId25"/>
    <p:sldId id="387" r:id="rId26"/>
    <p:sldId id="388" r:id="rId27"/>
    <p:sldId id="389" r:id="rId28"/>
    <p:sldId id="390" r:id="rId29"/>
    <p:sldId id="391" r:id="rId30"/>
    <p:sldId id="392" r:id="rId31"/>
    <p:sldId id="346" r:id="rId32"/>
    <p:sldId id="347" r:id="rId33"/>
    <p:sldId id="354" r:id="rId34"/>
    <p:sldId id="349" r:id="rId35"/>
    <p:sldId id="350" r:id="rId36"/>
    <p:sldId id="351" r:id="rId37"/>
    <p:sldId id="355" r:id="rId38"/>
    <p:sldId id="358" r:id="rId39"/>
    <p:sldId id="352" r:id="rId40"/>
    <p:sldId id="649" r:id="rId41"/>
    <p:sldId id="393" r:id="rId42"/>
    <p:sldId id="399" r:id="rId43"/>
    <p:sldId id="643" r:id="rId44"/>
    <p:sldId id="401" r:id="rId45"/>
    <p:sldId id="644" r:id="rId46"/>
    <p:sldId id="400" r:id="rId47"/>
    <p:sldId id="645" r:id="rId48"/>
    <p:sldId id="402" r:id="rId49"/>
    <p:sldId id="403" r:id="rId50"/>
    <p:sldId id="414" r:id="rId51"/>
    <p:sldId id="258" r:id="rId52"/>
    <p:sldId id="395" r:id="rId53"/>
    <p:sldId id="396" r:id="rId54"/>
    <p:sldId id="397" r:id="rId55"/>
    <p:sldId id="415" r:id="rId56"/>
    <p:sldId id="398" r:id="rId57"/>
    <p:sldId id="404" r:id="rId58"/>
    <p:sldId id="637" r:id="rId59"/>
    <p:sldId id="636" r:id="rId60"/>
    <p:sldId id="638" r:id="rId61"/>
    <p:sldId id="639" r:id="rId62"/>
    <p:sldId id="640" r:id="rId63"/>
    <p:sldId id="641" r:id="rId64"/>
    <p:sldId id="410" r:id="rId65"/>
    <p:sldId id="411" r:id="rId66"/>
    <p:sldId id="412" r:id="rId67"/>
    <p:sldId id="648" r:id="rId68"/>
    <p:sldId id="650" r:id="rId69"/>
    <p:sldId id="646" r:id="rId70"/>
    <p:sldId id="413" r:id="rId71"/>
    <p:sldId id="647" r:id="rId72"/>
    <p:sldId id="263" r:id="rId7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B2D0C"/>
    <a:srgbClr val="151A3C"/>
    <a:srgbClr val="542209"/>
    <a:srgbClr val="000000"/>
    <a:srgbClr val="2B2B2B"/>
    <a:srgbClr val="00AD5E"/>
    <a:srgbClr val="752D12"/>
    <a:srgbClr val="9F3D19"/>
    <a:srgbClr val="173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8" autoAdjust="0"/>
    <p:restoredTop sz="70752" autoAdjust="0"/>
  </p:normalViewPr>
  <p:slideViewPr>
    <p:cSldViewPr snapToGrid="0" snapToObjects="1">
      <p:cViewPr varScale="1">
        <p:scale>
          <a:sx n="134" d="100"/>
          <a:sy n="134" d="100"/>
        </p:scale>
        <p:origin x="221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8/31/20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live in crazy times and I want to thank you for taking time out of your lives to spend it with us here at Spring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6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03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88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Cloud Native Computing Foundation </a:t>
            </a:r>
            <a:r>
              <a:rPr lang="en-US" dirty="0" err="1"/>
              <a:t>Serverless</a:t>
            </a:r>
            <a:r>
              <a:rPr lang="en-US" dirty="0"/>
              <a:t> Whitepaper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79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Went 1.0 March 2008.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683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01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3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4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5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microsoft.com/office/2007/relationships/hdphoto" Target="../media/hdphoto6.wdp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8C19B-636F-CF4F-BAD7-0D3453DF22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6644E-5E4B-D347-9CC6-D1F148A5A63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8D7B9-BE64-984C-8ECD-40D41C5378C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086C1-8C18-9E4D-964F-C8A6FE2F5C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C799C-F669-1842-83D1-7CCA66820B4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95BC8F-D439-F349-8235-9D96EF7E7E1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2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14.wdp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13" Type="http://schemas.openxmlformats.org/officeDocument/2006/relationships/image" Target="../media/image15.png"/><Relationship Id="rId18" Type="http://schemas.openxmlformats.org/officeDocument/2006/relationships/image" Target="../media/image17.png"/><Relationship Id="rId3" Type="http://schemas.openxmlformats.org/officeDocument/2006/relationships/image" Target="../media/image49.png"/><Relationship Id="rId7" Type="http://schemas.openxmlformats.org/officeDocument/2006/relationships/image" Target="../media/image50.png"/><Relationship Id="rId12" Type="http://schemas.microsoft.com/office/2007/relationships/hdphoto" Target="../media/hdphoto29.wdp"/><Relationship Id="rId17" Type="http://schemas.microsoft.com/office/2007/relationships/hdphoto" Target="../media/hdphoto31.wdp"/><Relationship Id="rId2" Type="http://schemas.openxmlformats.org/officeDocument/2006/relationships/image" Target="../media/image4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0.png"/><Relationship Id="rId11" Type="http://schemas.openxmlformats.org/officeDocument/2006/relationships/image" Target="../media/image52.png"/><Relationship Id="rId5" Type="http://schemas.openxmlformats.org/officeDocument/2006/relationships/image" Target="../media/image36.png"/><Relationship Id="rId15" Type="http://schemas.microsoft.com/office/2007/relationships/hdphoto" Target="../media/hdphoto30.wdp"/><Relationship Id="rId10" Type="http://schemas.microsoft.com/office/2007/relationships/hdphoto" Target="../media/hdphoto28.wdp"/><Relationship Id="rId19" Type="http://schemas.openxmlformats.org/officeDocument/2006/relationships/image" Target="../media/image18.png"/><Relationship Id="rId4" Type="http://schemas.microsoft.com/office/2007/relationships/hdphoto" Target="../media/hdphoto24.wdp"/><Relationship Id="rId9" Type="http://schemas.openxmlformats.org/officeDocument/2006/relationships/image" Target="../media/image51.png"/><Relationship Id="rId14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microsoft.com/office/2007/relationships/hdphoto" Target="../media/hdphoto10.wdp"/><Relationship Id="rId12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6.png"/><Relationship Id="rId11" Type="http://schemas.microsoft.com/office/2007/relationships/hdphoto" Target="../media/hdphoto14.wdp"/><Relationship Id="rId5" Type="http://schemas.microsoft.com/office/2007/relationships/hdphoto" Target="../media/hdphoto9.wdp"/><Relationship Id="rId15" Type="http://schemas.microsoft.com/office/2007/relationships/hdphoto" Target="../media/hdphoto15.wdp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microsoft.com/office/2007/relationships/hdphoto" Target="../media/hdphoto13.wdp"/><Relationship Id="rId1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B986DD99-6B96-164E-89F0-E4DFE8188A45}"/>
              </a:ext>
            </a:extLst>
          </p:cNvPr>
          <p:cNvSpPr txBox="1">
            <a:spLocks/>
          </p:cNvSpPr>
          <p:nvPr/>
        </p:nvSpPr>
        <p:spPr>
          <a:xfrm>
            <a:off x="637025" y="1901924"/>
            <a:ext cx="6169501" cy="130740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rgbClr val="80EA6E"/>
                </a:solidFill>
                <a:latin typeface="Metropolis Semi" pitchFamily="2" charset="77"/>
                <a:ea typeface="+mj-ea"/>
                <a:cs typeface="+mj-cs"/>
                <a:sym typeface="Metropolis Regular"/>
              </a:defRPr>
            </a:lvl1pPr>
          </a:lstStyle>
          <a:p>
            <a:r>
              <a:rPr lang="en-US" dirty="0"/>
              <a:t>Batching in the Modern Enterprise</a:t>
            </a:r>
          </a:p>
        </p:txBody>
      </p:sp>
      <p:grpSp>
        <p:nvGrpSpPr>
          <p:cNvPr id="5" name="Google Shape;9;p2">
            <a:extLst>
              <a:ext uri="{FF2B5EF4-FFF2-40B4-BE49-F238E27FC236}">
                <a16:creationId xmlns:a16="http://schemas.microsoft.com/office/drawing/2014/main" id="{2A550EC6-9308-094E-94B1-5903F37C75FC}"/>
              </a:ext>
            </a:extLst>
          </p:cNvPr>
          <p:cNvGrpSpPr/>
          <p:nvPr/>
        </p:nvGrpSpPr>
        <p:grpSpPr>
          <a:xfrm>
            <a:off x="686398" y="904469"/>
            <a:ext cx="2018402" cy="559478"/>
            <a:chOff x="0" y="7"/>
            <a:chExt cx="2018400" cy="559476"/>
          </a:xfrm>
        </p:grpSpPr>
        <p:sp>
          <p:nvSpPr>
            <p:cNvPr id="6" name="Google Shape;10;p2">
              <a:extLst>
                <a:ext uri="{FF2B5EF4-FFF2-40B4-BE49-F238E27FC236}">
                  <a16:creationId xmlns:a16="http://schemas.microsoft.com/office/drawing/2014/main" id="{6735E0B7-39A3-C443-8FA0-8A469DC1AB75}"/>
                </a:ext>
              </a:extLst>
            </p:cNvPr>
            <p:cNvSpPr/>
            <p:nvPr/>
          </p:nvSpPr>
          <p:spPr>
            <a:xfrm>
              <a:off x="-1" y="7"/>
              <a:ext cx="2018402" cy="5594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602" y="824"/>
                  </a:moveTo>
                  <a:cubicBezTo>
                    <a:pt x="20128" y="824"/>
                    <a:pt x="21362" y="5309"/>
                    <a:pt x="21362" y="10816"/>
                  </a:cubicBezTo>
                  <a:cubicBezTo>
                    <a:pt x="21362" y="16291"/>
                    <a:pt x="20128" y="20776"/>
                    <a:pt x="18602" y="20776"/>
                  </a:cubicBezTo>
                  <a:lnTo>
                    <a:pt x="2980" y="20776"/>
                  </a:lnTo>
                  <a:cubicBezTo>
                    <a:pt x="1463" y="20776"/>
                    <a:pt x="219" y="16324"/>
                    <a:pt x="219" y="10816"/>
                  </a:cubicBezTo>
                  <a:cubicBezTo>
                    <a:pt x="229" y="5309"/>
                    <a:pt x="1463" y="824"/>
                    <a:pt x="2980" y="824"/>
                  </a:cubicBezTo>
                  <a:close/>
                  <a:moveTo>
                    <a:pt x="2980" y="0"/>
                  </a:moveTo>
                  <a:cubicBezTo>
                    <a:pt x="1335" y="0"/>
                    <a:pt x="0" y="4847"/>
                    <a:pt x="0" y="10816"/>
                  </a:cubicBezTo>
                  <a:cubicBezTo>
                    <a:pt x="0" y="16753"/>
                    <a:pt x="1335" y="21600"/>
                    <a:pt x="2989" y="21600"/>
                  </a:cubicBezTo>
                  <a:lnTo>
                    <a:pt x="18611" y="21600"/>
                  </a:lnTo>
                  <a:cubicBezTo>
                    <a:pt x="20256" y="21600"/>
                    <a:pt x="21600" y="16785"/>
                    <a:pt x="21600" y="10816"/>
                  </a:cubicBezTo>
                  <a:cubicBezTo>
                    <a:pt x="21591" y="4847"/>
                    <a:pt x="20247" y="0"/>
                    <a:pt x="1860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Metropolis Regular"/>
                </a:defRPr>
              </a:pPr>
              <a:endParaRPr/>
            </a:p>
          </p:txBody>
        </p:sp>
        <p:sp>
          <p:nvSpPr>
            <p:cNvPr id="7" name="Google Shape;11;p2">
              <a:extLst>
                <a:ext uri="{FF2B5EF4-FFF2-40B4-BE49-F238E27FC236}">
                  <a16:creationId xmlns:a16="http://schemas.microsoft.com/office/drawing/2014/main" id="{0CF973AE-4A7D-704B-B700-7BFCD9FB4565}"/>
                </a:ext>
              </a:extLst>
            </p:cNvPr>
            <p:cNvSpPr/>
            <p:nvPr/>
          </p:nvSpPr>
          <p:spPr>
            <a:xfrm>
              <a:off x="228065" y="153753"/>
              <a:ext cx="170156" cy="2297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21600" extrusionOk="0">
                  <a:moveTo>
                    <a:pt x="10479" y="0"/>
                  </a:moveTo>
                  <a:cubicBezTo>
                    <a:pt x="4918" y="0"/>
                    <a:pt x="962" y="2489"/>
                    <a:pt x="962" y="6023"/>
                  </a:cubicBezTo>
                  <a:lnTo>
                    <a:pt x="962" y="6103"/>
                  </a:lnTo>
                  <a:cubicBezTo>
                    <a:pt x="962" y="9957"/>
                    <a:pt x="4277" y="11241"/>
                    <a:pt x="10158" y="12366"/>
                  </a:cubicBezTo>
                  <a:cubicBezTo>
                    <a:pt x="15397" y="13249"/>
                    <a:pt x="16467" y="14052"/>
                    <a:pt x="16467" y="15578"/>
                  </a:cubicBezTo>
                  <a:lnTo>
                    <a:pt x="16467" y="15658"/>
                  </a:lnTo>
                  <a:cubicBezTo>
                    <a:pt x="16467" y="17184"/>
                    <a:pt x="14542" y="18308"/>
                    <a:pt x="11548" y="18308"/>
                  </a:cubicBezTo>
                  <a:cubicBezTo>
                    <a:pt x="8447" y="18308"/>
                    <a:pt x="5988" y="17505"/>
                    <a:pt x="3742" y="16140"/>
                  </a:cubicBezTo>
                  <a:cubicBezTo>
                    <a:pt x="3529" y="15979"/>
                    <a:pt x="2993" y="15899"/>
                    <a:pt x="2245" y="15899"/>
                  </a:cubicBezTo>
                  <a:cubicBezTo>
                    <a:pt x="1069" y="15899"/>
                    <a:pt x="0" y="16541"/>
                    <a:pt x="0" y="17585"/>
                  </a:cubicBezTo>
                  <a:cubicBezTo>
                    <a:pt x="0" y="18148"/>
                    <a:pt x="427" y="18709"/>
                    <a:pt x="962" y="18950"/>
                  </a:cubicBezTo>
                  <a:cubicBezTo>
                    <a:pt x="4063" y="20716"/>
                    <a:pt x="7592" y="21600"/>
                    <a:pt x="11334" y="21600"/>
                  </a:cubicBezTo>
                  <a:cubicBezTo>
                    <a:pt x="17215" y="21600"/>
                    <a:pt x="21278" y="19271"/>
                    <a:pt x="21278" y="15337"/>
                  </a:cubicBezTo>
                  <a:lnTo>
                    <a:pt x="21278" y="15256"/>
                  </a:lnTo>
                  <a:cubicBezTo>
                    <a:pt x="21600" y="11724"/>
                    <a:pt x="18499" y="10118"/>
                    <a:pt x="12618" y="9154"/>
                  </a:cubicBezTo>
                  <a:cubicBezTo>
                    <a:pt x="7271" y="8271"/>
                    <a:pt x="5881" y="7468"/>
                    <a:pt x="5881" y="5862"/>
                  </a:cubicBezTo>
                  <a:lnTo>
                    <a:pt x="5881" y="5701"/>
                  </a:lnTo>
                  <a:cubicBezTo>
                    <a:pt x="5881" y="4336"/>
                    <a:pt x="7485" y="3212"/>
                    <a:pt x="10479" y="3212"/>
                  </a:cubicBezTo>
                  <a:cubicBezTo>
                    <a:pt x="12618" y="3212"/>
                    <a:pt x="14756" y="3694"/>
                    <a:pt x="16895" y="4818"/>
                  </a:cubicBezTo>
                  <a:cubicBezTo>
                    <a:pt x="17215" y="5059"/>
                    <a:pt x="17643" y="5139"/>
                    <a:pt x="18071" y="5139"/>
                  </a:cubicBezTo>
                  <a:cubicBezTo>
                    <a:pt x="19354" y="5139"/>
                    <a:pt x="20317" y="4416"/>
                    <a:pt x="20317" y="3453"/>
                  </a:cubicBezTo>
                  <a:cubicBezTo>
                    <a:pt x="20317" y="2730"/>
                    <a:pt x="19782" y="2168"/>
                    <a:pt x="19247" y="1928"/>
                  </a:cubicBezTo>
                  <a:cubicBezTo>
                    <a:pt x="16788" y="723"/>
                    <a:pt x="13900" y="0"/>
                    <a:pt x="1047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Metropolis Regular"/>
                </a:defRPr>
              </a:pPr>
              <a:endParaRPr/>
            </a:p>
          </p:txBody>
        </p:sp>
        <p:sp>
          <p:nvSpPr>
            <p:cNvPr id="8" name="Google Shape;12;p2">
              <a:extLst>
                <a:ext uri="{FF2B5EF4-FFF2-40B4-BE49-F238E27FC236}">
                  <a16:creationId xmlns:a16="http://schemas.microsoft.com/office/drawing/2014/main" id="{3C7F6228-FECE-8142-9CC9-89413C08C626}"/>
                </a:ext>
              </a:extLst>
            </p:cNvPr>
            <p:cNvSpPr/>
            <p:nvPr/>
          </p:nvSpPr>
          <p:spPr>
            <a:xfrm>
              <a:off x="426227" y="208422"/>
              <a:ext cx="172544" cy="22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93" y="3227"/>
                  </a:moveTo>
                  <a:cubicBezTo>
                    <a:pt x="14008" y="3227"/>
                    <a:pt x="16682" y="5297"/>
                    <a:pt x="16682" y="8441"/>
                  </a:cubicBezTo>
                  <a:cubicBezTo>
                    <a:pt x="16682" y="11669"/>
                    <a:pt x="14008" y="13656"/>
                    <a:pt x="10693" y="13656"/>
                  </a:cubicBezTo>
                  <a:cubicBezTo>
                    <a:pt x="7486" y="13656"/>
                    <a:pt x="4492" y="11586"/>
                    <a:pt x="4492" y="8441"/>
                  </a:cubicBezTo>
                  <a:lnTo>
                    <a:pt x="4492" y="8359"/>
                  </a:lnTo>
                  <a:cubicBezTo>
                    <a:pt x="4492" y="5297"/>
                    <a:pt x="7271" y="3227"/>
                    <a:pt x="10693" y="3227"/>
                  </a:cubicBezTo>
                  <a:close/>
                  <a:moveTo>
                    <a:pt x="11870" y="0"/>
                  </a:moveTo>
                  <a:cubicBezTo>
                    <a:pt x="8341" y="0"/>
                    <a:pt x="6203" y="1324"/>
                    <a:pt x="4812" y="2979"/>
                  </a:cubicBezTo>
                  <a:lnTo>
                    <a:pt x="4812" y="1986"/>
                  </a:lnTo>
                  <a:cubicBezTo>
                    <a:pt x="4812" y="911"/>
                    <a:pt x="3742" y="83"/>
                    <a:pt x="2353" y="83"/>
                  </a:cubicBezTo>
                  <a:cubicBezTo>
                    <a:pt x="1070" y="83"/>
                    <a:pt x="0" y="911"/>
                    <a:pt x="0" y="1986"/>
                  </a:cubicBezTo>
                  <a:lnTo>
                    <a:pt x="0" y="19697"/>
                  </a:lnTo>
                  <a:cubicBezTo>
                    <a:pt x="0" y="20773"/>
                    <a:pt x="1070" y="21600"/>
                    <a:pt x="2353" y="21600"/>
                  </a:cubicBezTo>
                  <a:cubicBezTo>
                    <a:pt x="3742" y="21600"/>
                    <a:pt x="4812" y="20773"/>
                    <a:pt x="4812" y="19697"/>
                  </a:cubicBezTo>
                  <a:lnTo>
                    <a:pt x="4812" y="13904"/>
                  </a:lnTo>
                  <a:cubicBezTo>
                    <a:pt x="6203" y="15476"/>
                    <a:pt x="8341" y="16800"/>
                    <a:pt x="11870" y="16800"/>
                  </a:cubicBezTo>
                  <a:cubicBezTo>
                    <a:pt x="16789" y="16800"/>
                    <a:pt x="21600" y="13821"/>
                    <a:pt x="21600" y="8441"/>
                  </a:cubicBezTo>
                  <a:lnTo>
                    <a:pt x="21600" y="8359"/>
                  </a:lnTo>
                  <a:cubicBezTo>
                    <a:pt x="21600" y="2979"/>
                    <a:pt x="16789" y="0"/>
                    <a:pt x="1187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Metropolis Regular"/>
                </a:defRPr>
              </a:pPr>
              <a:endParaRPr/>
            </a:p>
          </p:txBody>
        </p:sp>
        <p:sp>
          <p:nvSpPr>
            <p:cNvPr id="9" name="Google Shape;13;p2">
              <a:extLst>
                <a:ext uri="{FF2B5EF4-FFF2-40B4-BE49-F238E27FC236}">
                  <a16:creationId xmlns:a16="http://schemas.microsoft.com/office/drawing/2014/main" id="{2E367F0A-1631-E149-ABE5-A766F8F641A4}"/>
                </a:ext>
              </a:extLst>
            </p:cNvPr>
            <p:cNvSpPr/>
            <p:nvPr/>
          </p:nvSpPr>
          <p:spPr>
            <a:xfrm>
              <a:off x="622689" y="209275"/>
              <a:ext cx="99151" cy="170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9" h="21600" extrusionOk="0">
                  <a:moveTo>
                    <a:pt x="4061" y="0"/>
                  </a:moveTo>
                  <a:cubicBezTo>
                    <a:pt x="1847" y="0"/>
                    <a:pt x="0" y="1080"/>
                    <a:pt x="0" y="2484"/>
                  </a:cubicBezTo>
                  <a:lnTo>
                    <a:pt x="0" y="19224"/>
                  </a:lnTo>
                  <a:cubicBezTo>
                    <a:pt x="0" y="20520"/>
                    <a:pt x="1847" y="21600"/>
                    <a:pt x="4061" y="21600"/>
                  </a:cubicBezTo>
                  <a:cubicBezTo>
                    <a:pt x="6461" y="21600"/>
                    <a:pt x="8308" y="20520"/>
                    <a:pt x="8308" y="19224"/>
                  </a:cubicBezTo>
                  <a:lnTo>
                    <a:pt x="8308" y="12960"/>
                  </a:lnTo>
                  <a:cubicBezTo>
                    <a:pt x="8308" y="7992"/>
                    <a:pt x="12369" y="5292"/>
                    <a:pt x="18093" y="4752"/>
                  </a:cubicBezTo>
                  <a:cubicBezTo>
                    <a:pt x="19938" y="4536"/>
                    <a:pt x="21415" y="3672"/>
                    <a:pt x="21415" y="2376"/>
                  </a:cubicBezTo>
                  <a:cubicBezTo>
                    <a:pt x="21600" y="1080"/>
                    <a:pt x="19938" y="0"/>
                    <a:pt x="17539" y="0"/>
                  </a:cubicBezTo>
                  <a:cubicBezTo>
                    <a:pt x="13845" y="0"/>
                    <a:pt x="10338" y="2052"/>
                    <a:pt x="8308" y="4644"/>
                  </a:cubicBezTo>
                  <a:lnTo>
                    <a:pt x="8308" y="2484"/>
                  </a:lnTo>
                  <a:cubicBezTo>
                    <a:pt x="8308" y="1080"/>
                    <a:pt x="6461" y="0"/>
                    <a:pt x="406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Metropolis Regular"/>
                </a:defRPr>
              </a:pPr>
              <a:endParaRPr/>
            </a:p>
          </p:txBody>
        </p:sp>
        <p:sp>
          <p:nvSpPr>
            <p:cNvPr id="10" name="Google Shape;14;p2">
              <a:extLst>
                <a:ext uri="{FF2B5EF4-FFF2-40B4-BE49-F238E27FC236}">
                  <a16:creationId xmlns:a16="http://schemas.microsoft.com/office/drawing/2014/main" id="{BC72789E-6098-224D-ABA5-3F266DDAF91F}"/>
                </a:ext>
              </a:extLst>
            </p:cNvPr>
            <p:cNvSpPr/>
            <p:nvPr/>
          </p:nvSpPr>
          <p:spPr>
            <a:xfrm>
              <a:off x="737149" y="148631"/>
              <a:ext cx="42710" cy="401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8" y="0"/>
                  </a:moveTo>
                  <a:cubicBezTo>
                    <a:pt x="4318" y="0"/>
                    <a:pt x="0" y="4134"/>
                    <a:pt x="0" y="10109"/>
                  </a:cubicBezTo>
                  <a:lnTo>
                    <a:pt x="0" y="11487"/>
                  </a:lnTo>
                  <a:cubicBezTo>
                    <a:pt x="0" y="17921"/>
                    <a:pt x="5185" y="21600"/>
                    <a:pt x="10798" y="21600"/>
                  </a:cubicBezTo>
                  <a:cubicBezTo>
                    <a:pt x="17710" y="21600"/>
                    <a:pt x="21600" y="17462"/>
                    <a:pt x="21600" y="11487"/>
                  </a:cubicBezTo>
                  <a:lnTo>
                    <a:pt x="21600" y="10109"/>
                  </a:lnTo>
                  <a:cubicBezTo>
                    <a:pt x="21600" y="4134"/>
                    <a:pt x="17710" y="0"/>
                    <a:pt x="1079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Metropolis Regular"/>
                </a:defRPr>
              </a:pPr>
              <a:endParaRPr/>
            </a:p>
          </p:txBody>
        </p:sp>
        <p:sp>
          <p:nvSpPr>
            <p:cNvPr id="11" name="Google Shape;15;p2">
              <a:extLst>
                <a:ext uri="{FF2B5EF4-FFF2-40B4-BE49-F238E27FC236}">
                  <a16:creationId xmlns:a16="http://schemas.microsoft.com/office/drawing/2014/main" id="{B256F318-6EC8-CA41-A65F-7DA1F703319F}"/>
                </a:ext>
              </a:extLst>
            </p:cNvPr>
            <p:cNvSpPr/>
            <p:nvPr/>
          </p:nvSpPr>
          <p:spPr>
            <a:xfrm>
              <a:off x="739710" y="210129"/>
              <a:ext cx="38441" cy="170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58" y="0"/>
                  </a:moveTo>
                  <a:cubicBezTo>
                    <a:pt x="4801" y="0"/>
                    <a:pt x="0" y="1080"/>
                    <a:pt x="0" y="2484"/>
                  </a:cubicBezTo>
                  <a:lnTo>
                    <a:pt x="0" y="19224"/>
                  </a:lnTo>
                  <a:cubicBezTo>
                    <a:pt x="0" y="20520"/>
                    <a:pt x="4801" y="21600"/>
                    <a:pt x="10558" y="21600"/>
                  </a:cubicBezTo>
                  <a:cubicBezTo>
                    <a:pt x="16799" y="21600"/>
                    <a:pt x="21600" y="20520"/>
                    <a:pt x="21600" y="19224"/>
                  </a:cubicBezTo>
                  <a:lnTo>
                    <a:pt x="21600" y="2484"/>
                  </a:lnTo>
                  <a:cubicBezTo>
                    <a:pt x="21600" y="1080"/>
                    <a:pt x="16799" y="0"/>
                    <a:pt x="1055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Metropolis Regular"/>
                </a:defRPr>
              </a:pPr>
              <a:endParaRPr/>
            </a:p>
          </p:txBody>
        </p:sp>
        <p:sp>
          <p:nvSpPr>
            <p:cNvPr id="12" name="Google Shape;16;p2">
              <a:extLst>
                <a:ext uri="{FF2B5EF4-FFF2-40B4-BE49-F238E27FC236}">
                  <a16:creationId xmlns:a16="http://schemas.microsoft.com/office/drawing/2014/main" id="{C6E3EB35-919C-3A4A-9F32-474B401B8762}"/>
                </a:ext>
              </a:extLst>
            </p:cNvPr>
            <p:cNvSpPr/>
            <p:nvPr/>
          </p:nvSpPr>
          <p:spPr>
            <a:xfrm>
              <a:off x="812314" y="208422"/>
              <a:ext cx="150332" cy="17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09" y="0"/>
                  </a:moveTo>
                  <a:cubicBezTo>
                    <a:pt x="9327" y="0"/>
                    <a:pt x="6995" y="1719"/>
                    <a:pt x="5523" y="3654"/>
                  </a:cubicBezTo>
                  <a:lnTo>
                    <a:pt x="5523" y="2579"/>
                  </a:lnTo>
                  <a:cubicBezTo>
                    <a:pt x="5523" y="1182"/>
                    <a:pt x="4295" y="107"/>
                    <a:pt x="2822" y="107"/>
                  </a:cubicBezTo>
                  <a:cubicBezTo>
                    <a:pt x="1228" y="107"/>
                    <a:pt x="0" y="1182"/>
                    <a:pt x="0" y="2579"/>
                  </a:cubicBezTo>
                  <a:lnTo>
                    <a:pt x="0" y="19236"/>
                  </a:lnTo>
                  <a:cubicBezTo>
                    <a:pt x="0" y="20525"/>
                    <a:pt x="1228" y="21600"/>
                    <a:pt x="2822" y="21600"/>
                  </a:cubicBezTo>
                  <a:cubicBezTo>
                    <a:pt x="4295" y="21600"/>
                    <a:pt x="5523" y="20525"/>
                    <a:pt x="5523" y="19236"/>
                  </a:cubicBezTo>
                  <a:lnTo>
                    <a:pt x="5523" y="9564"/>
                  </a:lnTo>
                  <a:cubicBezTo>
                    <a:pt x="5523" y="6340"/>
                    <a:pt x="7855" y="4298"/>
                    <a:pt x="10923" y="4298"/>
                  </a:cubicBezTo>
                  <a:cubicBezTo>
                    <a:pt x="14114" y="4298"/>
                    <a:pt x="16078" y="6125"/>
                    <a:pt x="16078" y="9349"/>
                  </a:cubicBezTo>
                  <a:lnTo>
                    <a:pt x="16078" y="19236"/>
                  </a:lnTo>
                  <a:cubicBezTo>
                    <a:pt x="16078" y="20525"/>
                    <a:pt x="17305" y="21600"/>
                    <a:pt x="18900" y="21600"/>
                  </a:cubicBezTo>
                  <a:cubicBezTo>
                    <a:pt x="20373" y="21600"/>
                    <a:pt x="21600" y="20525"/>
                    <a:pt x="21600" y="19236"/>
                  </a:cubicBezTo>
                  <a:lnTo>
                    <a:pt x="21600" y="7952"/>
                  </a:lnTo>
                  <a:cubicBezTo>
                    <a:pt x="21600" y="3224"/>
                    <a:pt x="18410" y="0"/>
                    <a:pt x="1300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Metropolis Regular"/>
                </a:defRPr>
              </a:pPr>
              <a:endParaRPr/>
            </a:p>
          </p:txBody>
        </p:sp>
        <p:sp>
          <p:nvSpPr>
            <p:cNvPr id="13" name="Google Shape;17;p2">
              <a:extLst>
                <a:ext uri="{FF2B5EF4-FFF2-40B4-BE49-F238E27FC236}">
                  <a16:creationId xmlns:a16="http://schemas.microsoft.com/office/drawing/2014/main" id="{101B5DF1-7438-064E-B148-AF01524A29A5}"/>
                </a:ext>
              </a:extLst>
            </p:cNvPr>
            <p:cNvSpPr/>
            <p:nvPr/>
          </p:nvSpPr>
          <p:spPr>
            <a:xfrm>
              <a:off x="984003" y="208422"/>
              <a:ext cx="172762" cy="222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5" h="21600" extrusionOk="0">
                  <a:moveTo>
                    <a:pt x="10800" y="3062"/>
                  </a:moveTo>
                  <a:cubicBezTo>
                    <a:pt x="14083" y="3062"/>
                    <a:pt x="16835" y="4966"/>
                    <a:pt x="16835" y="7614"/>
                  </a:cubicBezTo>
                  <a:cubicBezTo>
                    <a:pt x="16835" y="10345"/>
                    <a:pt x="14083" y="12083"/>
                    <a:pt x="10800" y="12083"/>
                  </a:cubicBezTo>
                  <a:cubicBezTo>
                    <a:pt x="7412" y="12083"/>
                    <a:pt x="4764" y="10262"/>
                    <a:pt x="4764" y="7614"/>
                  </a:cubicBezTo>
                  <a:lnTo>
                    <a:pt x="4764" y="7531"/>
                  </a:lnTo>
                  <a:cubicBezTo>
                    <a:pt x="4764" y="4882"/>
                    <a:pt x="7412" y="3062"/>
                    <a:pt x="10800" y="3062"/>
                  </a:cubicBezTo>
                  <a:close/>
                  <a:moveTo>
                    <a:pt x="9423" y="0"/>
                  </a:moveTo>
                  <a:cubicBezTo>
                    <a:pt x="4552" y="0"/>
                    <a:pt x="0" y="2814"/>
                    <a:pt x="0" y="7614"/>
                  </a:cubicBezTo>
                  <a:lnTo>
                    <a:pt x="0" y="7780"/>
                  </a:lnTo>
                  <a:cubicBezTo>
                    <a:pt x="0" y="12497"/>
                    <a:pt x="4552" y="15311"/>
                    <a:pt x="9423" y="15311"/>
                  </a:cubicBezTo>
                  <a:cubicBezTo>
                    <a:pt x="12917" y="15311"/>
                    <a:pt x="15035" y="14069"/>
                    <a:pt x="16729" y="12331"/>
                  </a:cubicBezTo>
                  <a:lnTo>
                    <a:pt x="16729" y="13573"/>
                  </a:lnTo>
                  <a:cubicBezTo>
                    <a:pt x="16729" y="16718"/>
                    <a:pt x="14294" y="18538"/>
                    <a:pt x="10058" y="18538"/>
                  </a:cubicBezTo>
                  <a:cubicBezTo>
                    <a:pt x="7729" y="18538"/>
                    <a:pt x="5612" y="18124"/>
                    <a:pt x="3706" y="17297"/>
                  </a:cubicBezTo>
                  <a:cubicBezTo>
                    <a:pt x="3494" y="17131"/>
                    <a:pt x="3177" y="17131"/>
                    <a:pt x="2858" y="17131"/>
                  </a:cubicBezTo>
                  <a:cubicBezTo>
                    <a:pt x="1800" y="17131"/>
                    <a:pt x="847" y="17876"/>
                    <a:pt x="847" y="18703"/>
                  </a:cubicBezTo>
                  <a:cubicBezTo>
                    <a:pt x="847" y="19449"/>
                    <a:pt x="1377" y="19945"/>
                    <a:pt x="2117" y="20110"/>
                  </a:cubicBezTo>
                  <a:cubicBezTo>
                    <a:pt x="4658" y="21104"/>
                    <a:pt x="7306" y="21600"/>
                    <a:pt x="10271" y="21600"/>
                  </a:cubicBezTo>
                  <a:cubicBezTo>
                    <a:pt x="13871" y="21600"/>
                    <a:pt x="16835" y="20856"/>
                    <a:pt x="18741" y="19449"/>
                  </a:cubicBezTo>
                  <a:cubicBezTo>
                    <a:pt x="20435" y="18042"/>
                    <a:pt x="21388" y="15972"/>
                    <a:pt x="21388" y="13324"/>
                  </a:cubicBezTo>
                  <a:lnTo>
                    <a:pt x="21388" y="2069"/>
                  </a:lnTo>
                  <a:cubicBezTo>
                    <a:pt x="21600" y="993"/>
                    <a:pt x="20541" y="165"/>
                    <a:pt x="19058" y="165"/>
                  </a:cubicBezTo>
                  <a:cubicBezTo>
                    <a:pt x="17788" y="165"/>
                    <a:pt x="16729" y="993"/>
                    <a:pt x="16729" y="2069"/>
                  </a:cubicBezTo>
                  <a:lnTo>
                    <a:pt x="16729" y="2814"/>
                  </a:lnTo>
                  <a:cubicBezTo>
                    <a:pt x="15141" y="1241"/>
                    <a:pt x="12917" y="0"/>
                    <a:pt x="9423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Metropolis Regular"/>
                </a:defRPr>
              </a:pPr>
              <a:endParaRPr/>
            </a:p>
          </p:txBody>
        </p:sp>
        <p:sp>
          <p:nvSpPr>
            <p:cNvPr id="14" name="Google Shape;18;p2">
              <a:extLst>
                <a:ext uri="{FF2B5EF4-FFF2-40B4-BE49-F238E27FC236}">
                  <a16:creationId xmlns:a16="http://schemas.microsoft.com/office/drawing/2014/main" id="{46C81006-B907-C841-9C87-55BAD010132E}"/>
                </a:ext>
              </a:extLst>
            </p:cNvPr>
            <p:cNvSpPr/>
            <p:nvPr/>
          </p:nvSpPr>
          <p:spPr>
            <a:xfrm>
              <a:off x="1184734" y="153753"/>
              <a:ext cx="231482" cy="230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0" y="3280"/>
                  </a:moveTo>
                  <a:cubicBezTo>
                    <a:pt x="14984" y="3280"/>
                    <a:pt x="17854" y="6720"/>
                    <a:pt x="17854" y="10800"/>
                  </a:cubicBezTo>
                  <a:cubicBezTo>
                    <a:pt x="17854" y="14800"/>
                    <a:pt x="14984" y="18080"/>
                    <a:pt x="10919" y="18080"/>
                  </a:cubicBezTo>
                  <a:cubicBezTo>
                    <a:pt x="6775" y="18080"/>
                    <a:pt x="3825" y="14800"/>
                    <a:pt x="3825" y="10720"/>
                  </a:cubicBezTo>
                  <a:lnTo>
                    <a:pt x="3825" y="10640"/>
                  </a:lnTo>
                  <a:cubicBezTo>
                    <a:pt x="3825" y="6640"/>
                    <a:pt x="6695" y="3280"/>
                    <a:pt x="10760" y="3280"/>
                  </a:cubicBezTo>
                  <a:close/>
                  <a:moveTo>
                    <a:pt x="10919" y="0"/>
                  </a:moveTo>
                  <a:cubicBezTo>
                    <a:pt x="4543" y="0"/>
                    <a:pt x="0" y="4880"/>
                    <a:pt x="0" y="10800"/>
                  </a:cubicBezTo>
                  <a:lnTo>
                    <a:pt x="0" y="10880"/>
                  </a:lnTo>
                  <a:cubicBezTo>
                    <a:pt x="0" y="16800"/>
                    <a:pt x="4543" y="21600"/>
                    <a:pt x="10760" y="21600"/>
                  </a:cubicBezTo>
                  <a:cubicBezTo>
                    <a:pt x="17136" y="21600"/>
                    <a:pt x="21600" y="16720"/>
                    <a:pt x="21600" y="10800"/>
                  </a:cubicBezTo>
                  <a:lnTo>
                    <a:pt x="21600" y="10720"/>
                  </a:lnTo>
                  <a:cubicBezTo>
                    <a:pt x="21600" y="4800"/>
                    <a:pt x="17295" y="0"/>
                    <a:pt x="1091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Metropolis Regular"/>
                </a:defRPr>
              </a:pPr>
              <a:endParaRPr/>
            </a:p>
          </p:txBody>
        </p:sp>
        <p:sp>
          <p:nvSpPr>
            <p:cNvPr id="15" name="Google Shape;19;p2">
              <a:extLst>
                <a:ext uri="{FF2B5EF4-FFF2-40B4-BE49-F238E27FC236}">
                  <a16:creationId xmlns:a16="http://schemas.microsoft.com/office/drawing/2014/main" id="{922EDB62-470B-104E-906D-9F56E3D6476C}"/>
                </a:ext>
              </a:extLst>
            </p:cNvPr>
            <p:cNvSpPr/>
            <p:nvPr/>
          </p:nvSpPr>
          <p:spPr>
            <a:xfrm>
              <a:off x="1443541" y="208422"/>
              <a:ext cx="150340" cy="171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10" y="0"/>
                  </a:moveTo>
                  <a:cubicBezTo>
                    <a:pt x="9328" y="0"/>
                    <a:pt x="6996" y="1719"/>
                    <a:pt x="5523" y="3654"/>
                  </a:cubicBezTo>
                  <a:lnTo>
                    <a:pt x="5523" y="2579"/>
                  </a:lnTo>
                  <a:cubicBezTo>
                    <a:pt x="5523" y="1182"/>
                    <a:pt x="4296" y="107"/>
                    <a:pt x="2701" y="107"/>
                  </a:cubicBezTo>
                  <a:cubicBezTo>
                    <a:pt x="1228" y="107"/>
                    <a:pt x="0" y="1182"/>
                    <a:pt x="0" y="2579"/>
                  </a:cubicBezTo>
                  <a:lnTo>
                    <a:pt x="0" y="19236"/>
                  </a:lnTo>
                  <a:cubicBezTo>
                    <a:pt x="0" y="20525"/>
                    <a:pt x="1228" y="21600"/>
                    <a:pt x="2701" y="21600"/>
                  </a:cubicBezTo>
                  <a:cubicBezTo>
                    <a:pt x="4296" y="21600"/>
                    <a:pt x="5523" y="20525"/>
                    <a:pt x="5523" y="19236"/>
                  </a:cubicBezTo>
                  <a:lnTo>
                    <a:pt x="5523" y="9564"/>
                  </a:lnTo>
                  <a:cubicBezTo>
                    <a:pt x="5523" y="6340"/>
                    <a:pt x="7732" y="4298"/>
                    <a:pt x="10801" y="4298"/>
                  </a:cubicBezTo>
                  <a:cubicBezTo>
                    <a:pt x="14113" y="4298"/>
                    <a:pt x="16077" y="6125"/>
                    <a:pt x="16077" y="9349"/>
                  </a:cubicBezTo>
                  <a:lnTo>
                    <a:pt x="16077" y="19236"/>
                  </a:lnTo>
                  <a:cubicBezTo>
                    <a:pt x="16077" y="20525"/>
                    <a:pt x="17305" y="21600"/>
                    <a:pt x="18900" y="21600"/>
                  </a:cubicBezTo>
                  <a:cubicBezTo>
                    <a:pt x="20372" y="21600"/>
                    <a:pt x="21600" y="20525"/>
                    <a:pt x="21600" y="19236"/>
                  </a:cubicBezTo>
                  <a:lnTo>
                    <a:pt x="21600" y="7952"/>
                  </a:lnTo>
                  <a:cubicBezTo>
                    <a:pt x="21600" y="3224"/>
                    <a:pt x="18531" y="0"/>
                    <a:pt x="1301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Metropolis Regular"/>
                </a:defRPr>
              </a:pPr>
              <a:endParaRPr/>
            </a:p>
          </p:txBody>
        </p:sp>
        <p:sp>
          <p:nvSpPr>
            <p:cNvPr id="16" name="Google Shape;20;p2">
              <a:extLst>
                <a:ext uri="{FF2B5EF4-FFF2-40B4-BE49-F238E27FC236}">
                  <a16:creationId xmlns:a16="http://schemas.microsoft.com/office/drawing/2014/main" id="{00EF601B-84A4-2448-83B5-67889EAF5A6A}"/>
                </a:ext>
              </a:extLst>
            </p:cNvPr>
            <p:cNvSpPr/>
            <p:nvPr/>
          </p:nvSpPr>
          <p:spPr>
            <a:xfrm>
              <a:off x="1615231" y="208422"/>
              <a:ext cx="161438" cy="1751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72" y="3898"/>
                  </a:moveTo>
                  <a:cubicBezTo>
                    <a:pt x="14401" y="3898"/>
                    <a:pt x="16344" y="6322"/>
                    <a:pt x="16686" y="9377"/>
                  </a:cubicBezTo>
                  <a:lnTo>
                    <a:pt x="5143" y="9377"/>
                  </a:lnTo>
                  <a:cubicBezTo>
                    <a:pt x="5600" y="6216"/>
                    <a:pt x="7886" y="3898"/>
                    <a:pt x="10972" y="3898"/>
                  </a:cubicBezTo>
                  <a:close/>
                  <a:moveTo>
                    <a:pt x="10972" y="0"/>
                  </a:moveTo>
                  <a:cubicBezTo>
                    <a:pt x="4572" y="0"/>
                    <a:pt x="0" y="4847"/>
                    <a:pt x="0" y="10747"/>
                  </a:cubicBezTo>
                  <a:lnTo>
                    <a:pt x="0" y="10958"/>
                  </a:lnTo>
                  <a:cubicBezTo>
                    <a:pt x="0" y="17280"/>
                    <a:pt x="5029" y="21600"/>
                    <a:pt x="11429" y="21600"/>
                  </a:cubicBezTo>
                  <a:cubicBezTo>
                    <a:pt x="14858" y="21600"/>
                    <a:pt x="17486" y="20546"/>
                    <a:pt x="19429" y="18861"/>
                  </a:cubicBezTo>
                  <a:cubicBezTo>
                    <a:pt x="19887" y="18439"/>
                    <a:pt x="20115" y="17912"/>
                    <a:pt x="20115" y="17386"/>
                  </a:cubicBezTo>
                  <a:cubicBezTo>
                    <a:pt x="20115" y="16332"/>
                    <a:pt x="19314" y="15384"/>
                    <a:pt x="18172" y="15384"/>
                  </a:cubicBezTo>
                  <a:cubicBezTo>
                    <a:pt x="17600" y="15384"/>
                    <a:pt x="17143" y="15489"/>
                    <a:pt x="16915" y="15805"/>
                  </a:cubicBezTo>
                  <a:cubicBezTo>
                    <a:pt x="15429" y="16858"/>
                    <a:pt x="13714" y="17596"/>
                    <a:pt x="11543" y="17596"/>
                  </a:cubicBezTo>
                  <a:cubicBezTo>
                    <a:pt x="8344" y="17596"/>
                    <a:pt x="5714" y="15805"/>
                    <a:pt x="5143" y="12328"/>
                  </a:cubicBezTo>
                  <a:lnTo>
                    <a:pt x="19200" y="12328"/>
                  </a:lnTo>
                  <a:cubicBezTo>
                    <a:pt x="20458" y="12328"/>
                    <a:pt x="21600" y="11485"/>
                    <a:pt x="21600" y="10115"/>
                  </a:cubicBezTo>
                  <a:cubicBezTo>
                    <a:pt x="21600" y="5374"/>
                    <a:pt x="18172" y="0"/>
                    <a:pt x="10972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Metropolis Regular"/>
                </a:defRPr>
              </a:pPr>
              <a:endParaRPr/>
            </a:p>
          </p:txBody>
        </p:sp>
      </p:grpSp>
      <p:sp>
        <p:nvSpPr>
          <p:cNvPr id="17" name="Google Shape;21;p2">
            <a:extLst>
              <a:ext uri="{FF2B5EF4-FFF2-40B4-BE49-F238E27FC236}">
                <a16:creationId xmlns:a16="http://schemas.microsoft.com/office/drawing/2014/main" id="{38DB2595-2F9F-BC4E-A96C-822633CBEB7B}"/>
              </a:ext>
            </a:extLst>
          </p:cNvPr>
          <p:cNvSpPr/>
          <p:nvPr/>
        </p:nvSpPr>
        <p:spPr>
          <a:xfrm>
            <a:off x="375" y="0"/>
            <a:ext cx="2286001" cy="1362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1"/>
                </a:solidFill>
                <a:latin typeface="+mj-lt"/>
                <a:ea typeface="+mj-ea"/>
                <a:cs typeface="+mj-cs"/>
                <a:sym typeface="Metropolis Regular"/>
              </a:defRPr>
            </a:pPr>
            <a:endParaRPr/>
          </a:p>
        </p:txBody>
      </p:sp>
      <p:sp>
        <p:nvSpPr>
          <p:cNvPr id="18" name="Google Shape;22;p2">
            <a:extLst>
              <a:ext uri="{FF2B5EF4-FFF2-40B4-BE49-F238E27FC236}">
                <a16:creationId xmlns:a16="http://schemas.microsoft.com/office/drawing/2014/main" id="{4AA36870-AB28-CF48-924B-611C95DFF2E3}"/>
              </a:ext>
            </a:extLst>
          </p:cNvPr>
          <p:cNvSpPr/>
          <p:nvPr/>
        </p:nvSpPr>
        <p:spPr>
          <a:xfrm>
            <a:off x="2286350" y="0"/>
            <a:ext cx="2286001" cy="1362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Metropolis Regular"/>
              </a:defRPr>
            </a:pPr>
            <a:endParaRPr/>
          </a:p>
        </p:txBody>
      </p:sp>
      <p:sp>
        <p:nvSpPr>
          <p:cNvPr id="19" name="Google Shape;23;p2">
            <a:extLst>
              <a:ext uri="{FF2B5EF4-FFF2-40B4-BE49-F238E27FC236}">
                <a16:creationId xmlns:a16="http://schemas.microsoft.com/office/drawing/2014/main" id="{191E5311-E648-094A-B74E-38E42DC9C0CE}"/>
              </a:ext>
            </a:extLst>
          </p:cNvPr>
          <p:cNvSpPr/>
          <p:nvPr/>
        </p:nvSpPr>
        <p:spPr>
          <a:xfrm>
            <a:off x="4572327" y="0"/>
            <a:ext cx="2286001" cy="136200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Metropolis Regular"/>
              </a:defRPr>
            </a:pPr>
            <a:endParaRPr/>
          </a:p>
        </p:txBody>
      </p:sp>
      <p:sp>
        <p:nvSpPr>
          <p:cNvPr id="20" name="Google Shape;24;p2">
            <a:extLst>
              <a:ext uri="{FF2B5EF4-FFF2-40B4-BE49-F238E27FC236}">
                <a16:creationId xmlns:a16="http://schemas.microsoft.com/office/drawing/2014/main" id="{FDCC5E9C-59D6-4744-BD27-160E203E5587}"/>
              </a:ext>
            </a:extLst>
          </p:cNvPr>
          <p:cNvSpPr/>
          <p:nvPr/>
        </p:nvSpPr>
        <p:spPr>
          <a:xfrm>
            <a:off x="6858303" y="0"/>
            <a:ext cx="2286001" cy="1362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chemeClr val="accent2"/>
                </a:solidFill>
                <a:latin typeface="+mj-lt"/>
                <a:ea typeface="+mj-ea"/>
                <a:cs typeface="+mj-cs"/>
                <a:sym typeface="Metropolis Regular"/>
              </a:defRPr>
            </a:pPr>
            <a:endParaRPr/>
          </a:p>
        </p:txBody>
      </p:sp>
      <p:grpSp>
        <p:nvGrpSpPr>
          <p:cNvPr id="21" name="Google Shape;25;p2">
            <a:extLst>
              <a:ext uri="{FF2B5EF4-FFF2-40B4-BE49-F238E27FC236}">
                <a16:creationId xmlns:a16="http://schemas.microsoft.com/office/drawing/2014/main" id="{24EF442D-8AC7-6D40-9799-D88615907845}"/>
              </a:ext>
            </a:extLst>
          </p:cNvPr>
          <p:cNvGrpSpPr/>
          <p:nvPr/>
        </p:nvGrpSpPr>
        <p:grpSpPr>
          <a:xfrm>
            <a:off x="2286374" y="-1035"/>
            <a:ext cx="4571951" cy="145111"/>
            <a:chOff x="0" y="0"/>
            <a:chExt cx="4571950" cy="145110"/>
          </a:xfrm>
        </p:grpSpPr>
        <p:sp>
          <p:nvSpPr>
            <p:cNvPr id="22" name="Google Shape;26;p2">
              <a:extLst>
                <a:ext uri="{FF2B5EF4-FFF2-40B4-BE49-F238E27FC236}">
                  <a16:creationId xmlns:a16="http://schemas.microsoft.com/office/drawing/2014/main" id="{46013D06-1CED-3944-8E43-659E60F27C9C}"/>
                </a:ext>
              </a:extLst>
            </p:cNvPr>
            <p:cNvSpPr/>
            <p:nvPr/>
          </p:nvSpPr>
          <p:spPr>
            <a:xfrm flipH="1">
              <a:off x="-1" y="0"/>
              <a:ext cx="1" cy="13960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" name="Google Shape;27;p2">
              <a:extLst>
                <a:ext uri="{FF2B5EF4-FFF2-40B4-BE49-F238E27FC236}">
                  <a16:creationId xmlns:a16="http://schemas.microsoft.com/office/drawing/2014/main" id="{340466B2-BB3A-5F42-8840-FF8D0468C9D1}"/>
                </a:ext>
              </a:extLst>
            </p:cNvPr>
            <p:cNvSpPr/>
            <p:nvPr/>
          </p:nvSpPr>
          <p:spPr>
            <a:xfrm>
              <a:off x="2285625" y="0"/>
              <a:ext cx="1" cy="139607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4" name="Google Shape;28;p2">
              <a:extLst>
                <a:ext uri="{FF2B5EF4-FFF2-40B4-BE49-F238E27FC236}">
                  <a16:creationId xmlns:a16="http://schemas.microsoft.com/office/drawing/2014/main" id="{054C7949-2CE0-AC4B-9DE7-EE8F5D2BA408}"/>
                </a:ext>
              </a:extLst>
            </p:cNvPr>
            <p:cNvSpPr/>
            <p:nvPr/>
          </p:nvSpPr>
          <p:spPr>
            <a:xfrm>
              <a:off x="4571950" y="5503"/>
              <a:ext cx="1" cy="139608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" name="Body Level One…">
            <a:extLst>
              <a:ext uri="{FF2B5EF4-FFF2-40B4-BE49-F238E27FC236}">
                <a16:creationId xmlns:a16="http://schemas.microsoft.com/office/drawing/2014/main" id="{9A7A1408-5F2B-1B44-B547-43E106D404FC}"/>
              </a:ext>
            </a:extLst>
          </p:cNvPr>
          <p:cNvSpPr txBox="1">
            <a:spLocks/>
          </p:cNvSpPr>
          <p:nvPr/>
        </p:nvSpPr>
        <p:spPr>
          <a:xfrm>
            <a:off x="637025" y="3425549"/>
            <a:ext cx="4486501" cy="693601"/>
          </a:xfrm>
          <a:prstGeom prst="rect">
            <a:avLst/>
          </a:prstGeom>
        </p:spPr>
        <p:txBody>
          <a:bodyPr lIns="91424" tIns="91424" rIns="91424" bIns="91424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etropolis Regular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etropolis Regular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etropolis Regular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etropolis Regular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rgbClr val="FFFFFF"/>
                </a:solidFill>
                <a:latin typeface="+mj-lt"/>
                <a:ea typeface="+mj-ea"/>
                <a:cs typeface="+mj-cs"/>
                <a:sym typeface="Metropolis Regular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Metropolis" pitchFamily="2" charset="77"/>
              </a:rPr>
              <a:t>September 2-3, 2020</a:t>
            </a:r>
            <a:br>
              <a:rPr lang="en-US" sz="1400" dirty="0">
                <a:latin typeface="Metropolis" pitchFamily="2" charset="77"/>
              </a:rPr>
            </a:br>
            <a:r>
              <a:rPr lang="en-US" sz="1400" dirty="0" err="1">
                <a:latin typeface="Metropolis" pitchFamily="2" charset="77"/>
              </a:rPr>
              <a:t>springone.io</a:t>
            </a:r>
            <a:endParaRPr lang="en-US" sz="1400" dirty="0">
              <a:latin typeface="Metropolis" pitchFamily="2" charset="77"/>
            </a:endParaRPr>
          </a:p>
          <a:p>
            <a:pPr marL="0" indent="0">
              <a:buNone/>
            </a:pPr>
            <a:endParaRPr lang="en-US" sz="1400" dirty="0">
              <a:latin typeface="Metropolis" pitchFamily="2" charset="77"/>
            </a:endParaRPr>
          </a:p>
          <a:p>
            <a:pPr marL="0" indent="0">
              <a:buNone/>
            </a:pPr>
            <a:endParaRPr lang="en-US" sz="1400" dirty="0">
              <a:latin typeface="Metropolis" pitchFamily="2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C35094-4957-E74F-A85F-F58827DE185C}"/>
              </a:ext>
            </a:extLst>
          </p:cNvPr>
          <p:cNvSpPr txBox="1"/>
          <p:nvPr/>
        </p:nvSpPr>
        <p:spPr>
          <a:xfrm>
            <a:off x="1174595" y="35535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7FC22B-90D5-CF44-9E7B-086C2BCA2D5C}"/>
              </a:ext>
            </a:extLst>
          </p:cNvPr>
          <p:cNvSpPr txBox="1"/>
          <p:nvPr/>
        </p:nvSpPr>
        <p:spPr>
          <a:xfrm>
            <a:off x="637025" y="4028908"/>
            <a:ext cx="40927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Metropolis" pitchFamily="2" charset="77"/>
              </a:rPr>
              <a:t>#session-batching-for-the-modern-enterprise</a:t>
            </a:r>
          </a:p>
          <a:p>
            <a:br>
              <a:rPr lang="en-US" sz="1400" dirty="0">
                <a:solidFill>
                  <a:schemeClr val="bg1"/>
                </a:solidFill>
                <a:latin typeface="Metropolis" pitchFamily="2" charset="77"/>
              </a:rPr>
            </a:br>
            <a:endParaRPr lang="en-US" sz="1400" dirty="0">
              <a:solidFill>
                <a:schemeClr val="bg1"/>
              </a:solidFill>
              <a:latin typeface="Metropoli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1079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94" y="594660"/>
            <a:ext cx="4049059" cy="647850"/>
          </a:xfrm>
          <a:prstGeom prst="rect">
            <a:avLst/>
          </a:prstGeom>
        </p:spPr>
      </p:pic>
      <p:pic>
        <p:nvPicPr>
          <p:cNvPr id="6" name="Picture 5" descr="Screen Shot 2018-09-13 at 11.58.4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2" r="606"/>
          <a:stretch/>
        </p:blipFill>
        <p:spPr>
          <a:xfrm>
            <a:off x="1486647" y="2165804"/>
            <a:ext cx="6120963" cy="165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34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loud_1736578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46"/>
          <a:stretch/>
        </p:blipFill>
        <p:spPr>
          <a:xfrm>
            <a:off x="-402063" y="-5887"/>
            <a:ext cx="6681809" cy="51552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68869" y="921238"/>
            <a:ext cx="3953186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/>
              <a:t>AS WORKLOADS 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</a:rPr>
              <a:t>MOVE TO THE CLOUD</a:t>
            </a:r>
          </a:p>
        </p:txBody>
      </p:sp>
      <p:pic>
        <p:nvPicPr>
          <p:cNvPr id="5" name="Picture 4" descr="noun_Businessman Stopping_968009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95"/>
          <a:stretch/>
        </p:blipFill>
        <p:spPr>
          <a:xfrm>
            <a:off x="-2483528" y="1918434"/>
            <a:ext cx="2663927" cy="23230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458" y="921238"/>
            <a:ext cx="3852558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/>
              <a:t>BATCH PROCESSING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</a:rPr>
              <a:t>FOLLOWS</a:t>
            </a:r>
          </a:p>
        </p:txBody>
      </p:sp>
    </p:spTree>
    <p:extLst>
      <p:ext uri="{BB962C8B-B14F-4D97-AF65-F5344CB8AC3E}">
        <p14:creationId xmlns:p14="http://schemas.microsoft.com/office/powerpoint/2010/main" val="20044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6739E-6 L 0.95678 1.16739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3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73132E-6 L 0.77448 4.73132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365AA2-699A-944D-B979-C39C55CEF7F9}"/>
              </a:ext>
            </a:extLst>
          </p:cNvPr>
          <p:cNvSpPr txBox="1"/>
          <p:nvPr/>
        </p:nvSpPr>
        <p:spPr>
          <a:xfrm>
            <a:off x="2583315" y="1910031"/>
            <a:ext cx="397737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8000" dirty="0"/>
              <a:t>¯\_(</a:t>
            </a:r>
            <a:r>
              <a:rPr lang="ja-JP" altLang="en-US" sz="8000"/>
              <a:t>ツ</a:t>
            </a:r>
            <a:r>
              <a:rPr lang="en-US" altLang="ja-JP" sz="8000" dirty="0"/>
              <a:t>)_/¯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65734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7110216-9C01-1848-8956-FC37F450C7D3}"/>
              </a:ext>
            </a:extLst>
          </p:cNvPr>
          <p:cNvGrpSpPr/>
          <p:nvPr/>
        </p:nvGrpSpPr>
        <p:grpSpPr>
          <a:xfrm>
            <a:off x="1127842" y="947602"/>
            <a:ext cx="6888316" cy="3248297"/>
            <a:chOff x="781050" y="1062444"/>
            <a:chExt cx="6888316" cy="3248297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DA5A783-1DD7-B546-8522-0D6DE1B37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</a:blip>
            <a:srcRect b="12804"/>
            <a:stretch/>
          </p:blipFill>
          <p:spPr>
            <a:xfrm>
              <a:off x="781050" y="1062444"/>
              <a:ext cx="3725292" cy="324829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FC47A3-9BE3-884F-963C-74377998BE72}"/>
                </a:ext>
              </a:extLst>
            </p:cNvPr>
            <p:cNvSpPr txBox="1"/>
            <p:nvPr/>
          </p:nvSpPr>
          <p:spPr>
            <a:xfrm>
              <a:off x="3779519" y="1062444"/>
              <a:ext cx="3889847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4500" dirty="0"/>
                <a:t>WHAT IS </a:t>
              </a:r>
              <a:r>
                <a:rPr lang="en-US" sz="4500" dirty="0">
                  <a:solidFill>
                    <a:srgbClr val="800000"/>
                  </a:solidFill>
                </a:rPr>
                <a:t>BATCH </a:t>
              </a:r>
            </a:p>
            <a:p>
              <a:pPr algn="r">
                <a:lnSpc>
                  <a:spcPts val="4500"/>
                </a:lnSpc>
              </a:pPr>
              <a:r>
                <a:rPr lang="en-US" sz="4500" dirty="0">
                  <a:solidFill>
                    <a:srgbClr val="800000"/>
                  </a:solidFill>
                </a:rPr>
                <a:t>PROCESSING</a:t>
              </a:r>
              <a:r>
                <a:rPr lang="en-US" sz="45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4388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F3B8B-B736-C849-9674-5F9C9B78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0427AF-5835-DC49-8643-DE562DBF0169}"/>
              </a:ext>
            </a:extLst>
          </p:cNvPr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1034736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7110216-9C01-1848-8956-FC37F450C7D3}"/>
              </a:ext>
            </a:extLst>
          </p:cNvPr>
          <p:cNvGrpSpPr/>
          <p:nvPr/>
        </p:nvGrpSpPr>
        <p:grpSpPr>
          <a:xfrm>
            <a:off x="1127842" y="947602"/>
            <a:ext cx="6888316" cy="3248297"/>
            <a:chOff x="781050" y="1062444"/>
            <a:chExt cx="6888316" cy="3248297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2DA5A783-1DD7-B546-8522-0D6DE1B37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</a:blip>
            <a:srcRect b="12804"/>
            <a:stretch/>
          </p:blipFill>
          <p:spPr>
            <a:xfrm>
              <a:off x="781050" y="1062444"/>
              <a:ext cx="3725292" cy="324829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2FC47A3-9BE3-884F-963C-74377998BE72}"/>
                </a:ext>
              </a:extLst>
            </p:cNvPr>
            <p:cNvSpPr txBox="1"/>
            <p:nvPr/>
          </p:nvSpPr>
          <p:spPr>
            <a:xfrm>
              <a:off x="3779519" y="1062444"/>
              <a:ext cx="3889847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4500" dirty="0"/>
                <a:t>WHAT IS </a:t>
              </a:r>
              <a:r>
                <a:rPr lang="en-US" sz="4500" dirty="0">
                  <a:solidFill>
                    <a:srgbClr val="800000"/>
                  </a:solidFill>
                </a:rPr>
                <a:t>BATCH </a:t>
              </a:r>
            </a:p>
            <a:p>
              <a:pPr algn="r">
                <a:lnSpc>
                  <a:spcPts val="4500"/>
                </a:lnSpc>
              </a:pPr>
              <a:r>
                <a:rPr lang="en-US" sz="4500" dirty="0">
                  <a:solidFill>
                    <a:srgbClr val="800000"/>
                  </a:solidFill>
                </a:rPr>
                <a:t>PROCESSING</a:t>
              </a:r>
              <a:r>
                <a:rPr lang="en-US" sz="45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103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7A4C42-01A0-7442-B49D-626A21F7F2A7}"/>
              </a:ext>
            </a:extLst>
          </p:cNvPr>
          <p:cNvSpPr txBox="1"/>
          <p:nvPr/>
        </p:nvSpPr>
        <p:spPr>
          <a:xfrm>
            <a:off x="1076633" y="1054510"/>
            <a:ext cx="6990735" cy="2541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3200" i="1" dirty="0">
                <a:solidFill>
                  <a:srgbClr val="800000"/>
                </a:solidFill>
              </a:rPr>
              <a:t>Batch processing</a:t>
            </a:r>
            <a:r>
              <a:rPr lang="en-US" sz="3200" dirty="0"/>
              <a:t>, … is defined as the processing of a </a:t>
            </a:r>
            <a:r>
              <a:rPr lang="en-US" sz="3200" dirty="0">
                <a:solidFill>
                  <a:srgbClr val="800000"/>
                </a:solidFill>
              </a:rPr>
              <a:t>finite amount of data without interaction or interruption </a:t>
            </a:r>
          </a:p>
          <a:p>
            <a:pPr>
              <a:lnSpc>
                <a:spcPts val="254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r">
              <a:lnSpc>
                <a:spcPts val="2000"/>
              </a:lnSpc>
            </a:pPr>
            <a:r>
              <a:rPr lang="en-US" sz="2000" dirty="0"/>
              <a:t>-- Michael Minella</a:t>
            </a:r>
          </a:p>
          <a:p>
            <a:pPr algn="r">
              <a:lnSpc>
                <a:spcPts val="2000"/>
              </a:lnSpc>
            </a:pPr>
            <a:r>
              <a:rPr lang="en-US" sz="2000" dirty="0"/>
              <a:t>    The Definitive Guide to Spring Batch</a:t>
            </a:r>
          </a:p>
        </p:txBody>
      </p:sp>
    </p:spTree>
    <p:extLst>
      <p:ext uri="{BB962C8B-B14F-4D97-AF65-F5344CB8AC3E}">
        <p14:creationId xmlns:p14="http://schemas.microsoft.com/office/powerpoint/2010/main" val="3456572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524D1A7-564B-3245-8ABE-04AC2B59CE2C}"/>
              </a:ext>
            </a:extLst>
          </p:cNvPr>
          <p:cNvGrpSpPr/>
          <p:nvPr/>
        </p:nvGrpSpPr>
        <p:grpSpPr>
          <a:xfrm>
            <a:off x="919751" y="854909"/>
            <a:ext cx="7304498" cy="3433682"/>
            <a:chOff x="703919" y="791697"/>
            <a:chExt cx="7304498" cy="3433682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764E3273-8CD0-5042-880D-F5D25A3C5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</a:blip>
            <a:srcRect b="13312"/>
            <a:stretch/>
          </p:blipFill>
          <p:spPr>
            <a:xfrm rot="21071754">
              <a:off x="703919" y="791697"/>
              <a:ext cx="3960974" cy="343368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C5B009-BC8E-0147-8F01-B6D286E12E56}"/>
                </a:ext>
              </a:extLst>
            </p:cNvPr>
            <p:cNvSpPr txBox="1"/>
            <p:nvPr/>
          </p:nvSpPr>
          <p:spPr>
            <a:xfrm>
              <a:off x="4267200" y="1018903"/>
              <a:ext cx="3741217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4500" dirty="0">
                  <a:solidFill>
                    <a:srgbClr val="800000"/>
                  </a:solidFill>
                </a:rPr>
                <a:t>FINITE AMOUNT</a:t>
              </a:r>
            </a:p>
            <a:p>
              <a:pPr algn="r">
                <a:lnSpc>
                  <a:spcPts val="4500"/>
                </a:lnSpc>
              </a:pPr>
              <a:r>
                <a:rPr lang="en-US" sz="4500" dirty="0"/>
                <a:t>OF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7447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9A6FD17-014E-1D46-8F9A-FE4FDB0EFC1B}"/>
              </a:ext>
            </a:extLst>
          </p:cNvPr>
          <p:cNvGrpSpPr/>
          <p:nvPr/>
        </p:nvGrpSpPr>
        <p:grpSpPr>
          <a:xfrm>
            <a:off x="358684" y="507042"/>
            <a:ext cx="8426632" cy="4129416"/>
            <a:chOff x="232409" y="279843"/>
            <a:chExt cx="8426632" cy="4129416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C29CCB0A-7BA1-324A-AF48-AC64CE184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</a:blip>
            <a:srcRect b="13312"/>
            <a:stretch/>
          </p:blipFill>
          <p:spPr>
            <a:xfrm rot="20896522">
              <a:off x="232409" y="279843"/>
              <a:ext cx="4380012" cy="379693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A086A8C-2C71-004A-9F85-B66BE043D965}"/>
                </a:ext>
              </a:extLst>
            </p:cNvPr>
            <p:cNvSpPr txBox="1"/>
            <p:nvPr/>
          </p:nvSpPr>
          <p:spPr>
            <a:xfrm>
              <a:off x="3176450" y="3162764"/>
              <a:ext cx="5482591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ts val="4500"/>
                </a:lnSpc>
              </a:pPr>
              <a:r>
                <a:rPr lang="en-US" sz="4500" dirty="0">
                  <a:solidFill>
                    <a:srgbClr val="800000"/>
                  </a:solidFill>
                </a:rPr>
                <a:t>WITHOUT INTERACTION</a:t>
              </a:r>
            </a:p>
            <a:p>
              <a:pPr algn="r">
                <a:lnSpc>
                  <a:spcPts val="4500"/>
                </a:lnSpc>
              </a:pPr>
              <a:r>
                <a:rPr lang="en-US" sz="4500" dirty="0"/>
                <a:t>OR INTERUPTION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2788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B00AAE-84C2-4F45-93ED-0D4D0DBB0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44154"/>
            <a:ext cx="9144000" cy="698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6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B783D64-64EC-274D-A80D-9B6D80386016}"/>
              </a:ext>
            </a:extLst>
          </p:cNvPr>
          <p:cNvGrpSpPr/>
          <p:nvPr/>
        </p:nvGrpSpPr>
        <p:grpSpPr>
          <a:xfrm>
            <a:off x="976966" y="342356"/>
            <a:ext cx="7190068" cy="4458789"/>
            <a:chOff x="0" y="243840"/>
            <a:chExt cx="7190068" cy="44587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3BE821-D1E9-7C4C-9F10-F6CE0625B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20000"/>
            </a:blip>
            <a:srcRect b="13312"/>
            <a:stretch/>
          </p:blipFill>
          <p:spPr>
            <a:xfrm>
              <a:off x="0" y="243840"/>
              <a:ext cx="5143500" cy="445878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147C11-D463-114B-B296-202333E5CA1A}"/>
                </a:ext>
              </a:extLst>
            </p:cNvPr>
            <p:cNvSpPr txBox="1"/>
            <p:nvPr/>
          </p:nvSpPr>
          <p:spPr>
            <a:xfrm>
              <a:off x="4397829" y="1193074"/>
              <a:ext cx="279223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/>
                <a:t>THANK </a:t>
              </a:r>
              <a:r>
                <a:rPr lang="en-US" sz="4500" dirty="0">
                  <a:solidFill>
                    <a:srgbClr val="800000"/>
                  </a:solidFill>
                </a:rPr>
                <a:t>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4825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773440F-620E-A640-BCA7-B7E5F7B444F7}"/>
              </a:ext>
            </a:extLst>
          </p:cNvPr>
          <p:cNvGrpSpPr/>
          <p:nvPr/>
        </p:nvGrpSpPr>
        <p:grpSpPr>
          <a:xfrm>
            <a:off x="757646" y="1274173"/>
            <a:ext cx="7628709" cy="2595155"/>
            <a:chOff x="557348" y="1576251"/>
            <a:chExt cx="7628709" cy="2595155"/>
          </a:xfrm>
        </p:grpSpPr>
        <p:pic>
          <p:nvPicPr>
            <p:cNvPr id="2" name="Picture 1" descr="noun_Cloud_1736578.png">
              <a:extLst>
                <a:ext uri="{FF2B5EF4-FFF2-40B4-BE49-F238E27FC236}">
                  <a16:creationId xmlns:a16="http://schemas.microsoft.com/office/drawing/2014/main" id="{0D51EFD5-E1D8-6842-81E2-38F5B02AF4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90" r="17813" b="37571"/>
            <a:stretch/>
          </p:blipFill>
          <p:spPr>
            <a:xfrm>
              <a:off x="2694472" y="1576251"/>
              <a:ext cx="5491585" cy="2595155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B89F813-F526-054F-8283-6123C40A557A}"/>
                </a:ext>
              </a:extLst>
            </p:cNvPr>
            <p:cNvSpPr txBox="1"/>
            <p:nvPr/>
          </p:nvSpPr>
          <p:spPr>
            <a:xfrm>
              <a:off x="557348" y="1654629"/>
              <a:ext cx="4274247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4500" dirty="0"/>
                <a:t>BATCH IS MOVING</a:t>
              </a:r>
            </a:p>
            <a:p>
              <a:pPr>
                <a:lnSpc>
                  <a:spcPts val="4500"/>
                </a:lnSpc>
              </a:pPr>
              <a:r>
                <a:rPr lang="en-US" sz="4500" dirty="0">
                  <a:solidFill>
                    <a:srgbClr val="800000"/>
                  </a:solidFill>
                </a:rPr>
                <a:t>TO THE CLOUD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6417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1F3B8B-B736-C849-9674-5F9C9B784D9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0427AF-5835-DC49-8643-DE562DBF0169}"/>
              </a:ext>
            </a:extLst>
          </p:cNvPr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1387789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4ABBA97-93F9-8844-8F0F-2913CCF982F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45387">
            <a:off x="-440712" y="-357053"/>
            <a:ext cx="5456850" cy="54568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A7AB90-13FA-5741-A92F-AAB1F11057D8}"/>
              </a:ext>
            </a:extLst>
          </p:cNvPr>
          <p:cNvSpPr txBox="1"/>
          <p:nvPr/>
        </p:nvSpPr>
        <p:spPr>
          <a:xfrm>
            <a:off x="2943497" y="3257005"/>
            <a:ext cx="5687326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3360"/>
              </a:lnSpc>
            </a:pPr>
            <a:r>
              <a:rPr lang="en-US" sz="3300" dirty="0"/>
              <a:t>THE </a:t>
            </a:r>
            <a:r>
              <a:rPr lang="en-US" sz="3300" dirty="0">
                <a:solidFill>
                  <a:srgbClr val="800000"/>
                </a:solidFill>
              </a:rPr>
              <a:t>DEFACTO STANDARD </a:t>
            </a:r>
            <a:r>
              <a:rPr lang="en-US" sz="3300" dirty="0"/>
              <a:t>FOR</a:t>
            </a:r>
          </a:p>
          <a:p>
            <a:pPr algn="r">
              <a:lnSpc>
                <a:spcPts val="3360"/>
              </a:lnSpc>
            </a:pPr>
            <a:r>
              <a:rPr lang="en-US" sz="3300" dirty="0"/>
              <a:t>BATCH PROCESSING ON THE JVM</a:t>
            </a:r>
          </a:p>
        </p:txBody>
      </p:sp>
    </p:spTree>
    <p:extLst>
      <p:ext uri="{BB962C8B-B14F-4D97-AF65-F5344CB8AC3E}">
        <p14:creationId xmlns:p14="http://schemas.microsoft.com/office/powerpoint/2010/main" val="3890387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4AB322C-D53F-BD4D-8C72-73A47644F0CB}"/>
              </a:ext>
            </a:extLst>
          </p:cNvPr>
          <p:cNvGrpSpPr/>
          <p:nvPr/>
        </p:nvGrpSpPr>
        <p:grpSpPr>
          <a:xfrm>
            <a:off x="1410008" y="1390958"/>
            <a:ext cx="6323984" cy="2361585"/>
            <a:chOff x="252549" y="1013767"/>
            <a:chExt cx="6323984" cy="236158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A61ED95-AEA2-3D46-BFB6-BE6FD07CC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549" y="1605141"/>
              <a:ext cx="2647405" cy="851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71C3605-9236-C948-B974-A0771D7FB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948" y="1013767"/>
              <a:ext cx="2361585" cy="2361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60091C-2ACF-B34A-9B16-CA27B66011D2}"/>
              </a:ext>
            </a:extLst>
          </p:cNvPr>
          <p:cNvSpPr txBox="1"/>
          <p:nvPr/>
        </p:nvSpPr>
        <p:spPr>
          <a:xfrm>
            <a:off x="4545251" y="2083159"/>
            <a:ext cx="53091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7092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033048-F58A-D64A-9B87-6B9F388FBEFF}"/>
              </a:ext>
            </a:extLst>
          </p:cNvPr>
          <p:cNvSpPr txBox="1"/>
          <p:nvPr/>
        </p:nvSpPr>
        <p:spPr>
          <a:xfrm>
            <a:off x="1595288" y="2081361"/>
            <a:ext cx="595342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USED IN </a:t>
            </a:r>
            <a:r>
              <a:rPr lang="en-US" sz="4500" dirty="0">
                <a:solidFill>
                  <a:srgbClr val="800000"/>
                </a:solidFill>
              </a:rPr>
              <a:t>EVERY VERTICAL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F97138C7-BED9-1545-B447-DCB0108DF8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13444"/>
          <a:stretch/>
        </p:blipFill>
        <p:spPr>
          <a:xfrm>
            <a:off x="231198" y="2801427"/>
            <a:ext cx="2514956" cy="217683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E1ADE6B-86EA-1843-BF0A-CD86F86168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b="15356"/>
          <a:stretch/>
        </p:blipFill>
        <p:spPr>
          <a:xfrm>
            <a:off x="5119007" y="82558"/>
            <a:ext cx="2571750" cy="217683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A5A6513-E67A-3D4D-8467-78EEA86C0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b="13250"/>
          <a:stretch/>
        </p:blipFill>
        <p:spPr>
          <a:xfrm>
            <a:off x="2977352" y="2669286"/>
            <a:ext cx="2813957" cy="2441121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00CDE8C-7F24-3E4D-B28C-C9DFBECF1F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20000"/>
          </a:blip>
          <a:srcRect b="13579"/>
          <a:stretch/>
        </p:blipFill>
        <p:spPr>
          <a:xfrm>
            <a:off x="1453243" y="214939"/>
            <a:ext cx="2212521" cy="1912076"/>
          </a:xfrm>
          <a:prstGeom prst="rect">
            <a:avLst/>
          </a:prstGeom>
        </p:spPr>
      </p:pic>
      <p:pic>
        <p:nvPicPr>
          <p:cNvPr id="12" name="Picture 11" descr="A picture containing sitting, computer, computer, light&#10;&#10;Description automatically generated">
            <a:extLst>
              <a:ext uri="{FF2B5EF4-FFF2-40B4-BE49-F238E27FC236}">
                <a16:creationId xmlns:a16="http://schemas.microsoft.com/office/drawing/2014/main" id="{EAFA9ABE-86A8-3C49-A7A4-58CEDD0720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0000"/>
          </a:blip>
          <a:srcRect b="14489"/>
          <a:stretch/>
        </p:blipFill>
        <p:spPr>
          <a:xfrm>
            <a:off x="6022507" y="2654091"/>
            <a:ext cx="2890296" cy="247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020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491CF-E001-1646-A110-FEBB829EBB2B}"/>
              </a:ext>
            </a:extLst>
          </p:cNvPr>
          <p:cNvSpPr txBox="1"/>
          <p:nvPr/>
        </p:nvSpPr>
        <p:spPr>
          <a:xfrm>
            <a:off x="1115317" y="377818"/>
            <a:ext cx="691336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dirty="0"/>
              <a:t>SERVED AS THE </a:t>
            </a:r>
            <a:r>
              <a:rPr lang="en-US" sz="4500" dirty="0">
                <a:solidFill>
                  <a:srgbClr val="800000"/>
                </a:solidFill>
              </a:rPr>
              <a:t>INSPIRATION </a:t>
            </a:r>
          </a:p>
          <a:p>
            <a:pPr algn="ctr">
              <a:lnSpc>
                <a:spcPts val="4500"/>
              </a:lnSpc>
            </a:pPr>
            <a:r>
              <a:rPr lang="en-US" sz="4500" dirty="0">
                <a:solidFill>
                  <a:srgbClr val="800000"/>
                </a:solidFill>
              </a:rPr>
              <a:t>OF JSR-352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498D61-BECB-9C46-A822-A718B6DA1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94" y="1433259"/>
            <a:ext cx="2925968" cy="3452643"/>
          </a:xfrm>
          <a:prstGeom prst="rect">
            <a:avLst/>
          </a:prstGeom>
        </p:spPr>
      </p:pic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4866D36-28D1-8349-95BD-FB006F57D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156" y="1502230"/>
            <a:ext cx="45122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20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6A3B2-C80C-6A47-8CC3-B057CB352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3835"/>
          <a:stretch/>
        </p:blipFill>
        <p:spPr>
          <a:xfrm>
            <a:off x="311560" y="879373"/>
            <a:ext cx="5143500" cy="4431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D0758-A269-1848-B0AA-8E6562DA6BC0}"/>
              </a:ext>
            </a:extLst>
          </p:cNvPr>
          <p:cNvSpPr txBox="1"/>
          <p:nvPr/>
        </p:nvSpPr>
        <p:spPr>
          <a:xfrm>
            <a:off x="5840362" y="15412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LINGO</a:t>
            </a:r>
          </a:p>
        </p:txBody>
      </p:sp>
    </p:spTree>
    <p:extLst>
      <p:ext uri="{BB962C8B-B14F-4D97-AF65-F5344CB8AC3E}">
        <p14:creationId xmlns:p14="http://schemas.microsoft.com/office/powerpoint/2010/main" val="1951849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0342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11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260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5CD4B-50D9-5542-984E-2A13209DE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57944" t="34798" b="43855"/>
          <a:stretch/>
        </p:blipFill>
        <p:spPr>
          <a:xfrm rot="20170565">
            <a:off x="5095870" y="1791380"/>
            <a:ext cx="1794847" cy="9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34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667E9-89E5-734E-B513-9E18639CB726}"/>
              </a:ext>
            </a:extLst>
          </p:cNvPr>
          <p:cNvSpPr txBox="1"/>
          <p:nvPr/>
        </p:nvSpPr>
        <p:spPr>
          <a:xfrm>
            <a:off x="2410928" y="730045"/>
            <a:ext cx="4322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TASKLET </a:t>
            </a:r>
            <a:r>
              <a:rPr lang="en-US" sz="4200" dirty="0">
                <a:solidFill>
                  <a:srgbClr val="1B2D0C"/>
                </a:solidFill>
              </a:rPr>
              <a:t>VS </a:t>
            </a:r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B9803F-6591-F34B-82E1-588E726FF255}"/>
              </a:ext>
            </a:extLst>
          </p:cNvPr>
          <p:cNvGrpSpPr/>
          <p:nvPr/>
        </p:nvGrpSpPr>
        <p:grpSpPr>
          <a:xfrm>
            <a:off x="704040" y="1511710"/>
            <a:ext cx="7735921" cy="2816942"/>
            <a:chOff x="366474" y="1511710"/>
            <a:chExt cx="7735921" cy="2816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D75399-0DFC-754C-8432-EAE453B92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4755177" y="1511710"/>
              <a:ext cx="3347218" cy="2816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3E449-FA6B-4B40-B263-5DE2CEB07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366474" y="1511710"/>
              <a:ext cx="3347218" cy="2816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047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61233_cc.png">
            <a:extLst>
              <a:ext uri="{FF2B5EF4-FFF2-40B4-BE49-F238E27FC236}">
                <a16:creationId xmlns:a16="http://schemas.microsoft.com/office/drawing/2014/main" id="{D9DA76AC-ECF8-4145-B527-F1B622F6AD9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81872D-244D-EB46-B478-16C463B8D294}"/>
              </a:ext>
            </a:extLst>
          </p:cNvPr>
          <p:cNvSpPr txBox="1"/>
          <p:nvPr/>
        </p:nvSpPr>
        <p:spPr>
          <a:xfrm>
            <a:off x="2376544" y="255872"/>
            <a:ext cx="41585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>
                <a:latin typeface="+mj-lt"/>
                <a:cs typeface="Helvetica Neue Bold Condensed"/>
              </a:rPr>
              <a:t>MICHAEL MINELLA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5431E5-EA1E-CD4B-8E71-170A85C8363F}"/>
              </a:ext>
            </a:extLst>
          </p:cNvPr>
          <p:cNvSpPr txBox="1"/>
          <p:nvPr/>
        </p:nvSpPr>
        <p:spPr>
          <a:xfrm>
            <a:off x="2156190" y="994536"/>
            <a:ext cx="6051337" cy="4130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800000"/>
                </a:solidFill>
                <a:latin typeface="+mj-lt"/>
                <a:cs typeface="Helvetica Neue Bold Condensed"/>
              </a:rPr>
              <a:t>Lead –       </a:t>
            </a:r>
            <a:r>
              <a:rPr lang="en-US" sz="3600" b="1" dirty="0">
                <a:latin typeface="+mj-lt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latin typeface="+mj-lt"/>
                <a:cs typeface="Helvetica Neue Bold Condensed"/>
              </a:rPr>
              <a:t>  	              Spring Cloud Task</a:t>
            </a:r>
          </a:p>
          <a:p>
            <a:pPr>
              <a:lnSpc>
                <a:spcPct val="80000"/>
              </a:lnSpc>
            </a:pPr>
            <a:endParaRPr lang="en-US" sz="1000" b="1" dirty="0">
              <a:latin typeface="+mj-lt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b="1" dirty="0" err="1">
                <a:solidFill>
                  <a:srgbClr val="800000"/>
                </a:solidFill>
                <a:latin typeface="+mj-lt"/>
                <a:cs typeface="Helvetica Neue Bold Condensed"/>
              </a:rPr>
              <a:t>JBatch</a:t>
            </a:r>
            <a:r>
              <a:rPr lang="en-US" sz="3600" b="1" dirty="0">
                <a:solidFill>
                  <a:srgbClr val="800000"/>
                </a:solidFill>
                <a:latin typeface="+mj-lt"/>
                <a:cs typeface="Helvetica Neue Bold Condensed"/>
              </a:rPr>
              <a:t> –   </a:t>
            </a:r>
            <a:r>
              <a:rPr lang="en-US" sz="3600" b="1" dirty="0">
                <a:latin typeface="+mj-lt"/>
                <a:cs typeface="Helvetica Neue Bold Condensed"/>
              </a:rPr>
              <a:t>Committer</a:t>
            </a:r>
          </a:p>
          <a:p>
            <a:pPr>
              <a:lnSpc>
                <a:spcPct val="80000"/>
              </a:lnSpc>
            </a:pPr>
            <a:endParaRPr lang="en-US" sz="1000" b="1" dirty="0">
              <a:latin typeface="+mj-lt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800000"/>
                </a:solidFill>
                <a:latin typeface="+mj-lt"/>
                <a:cs typeface="Helvetica Neue Bold Condensed"/>
              </a:rPr>
              <a:t>Author –   </a:t>
            </a:r>
            <a:r>
              <a:rPr lang="en-US" sz="3600" b="1" dirty="0">
                <a:latin typeface="+mj-lt"/>
                <a:cs typeface="Helvetica Neue Bold Condensed"/>
              </a:rPr>
              <a:t>The Definitive Guide 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latin typeface="+mj-lt"/>
                <a:cs typeface="Helvetica Neue Bold Condensed"/>
              </a:rPr>
              <a:t>                 to Spring Batch</a:t>
            </a:r>
          </a:p>
          <a:p>
            <a:pPr>
              <a:lnSpc>
                <a:spcPct val="80000"/>
              </a:lnSpc>
            </a:pPr>
            <a:endParaRPr lang="en-US" sz="1000" b="1" dirty="0">
              <a:latin typeface="+mj-lt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800000"/>
                </a:solidFill>
                <a:latin typeface="+mj-lt"/>
                <a:cs typeface="Helvetica Neue Bold Condensed"/>
              </a:rPr>
              <a:t>Speaker - </a:t>
            </a:r>
            <a:r>
              <a:rPr lang="en-US" sz="3600" b="1" dirty="0" err="1">
                <a:latin typeface="+mj-lt"/>
                <a:cs typeface="Helvetica Neue Bold Condensed"/>
              </a:rPr>
              <a:t>JavaOne</a:t>
            </a:r>
            <a:r>
              <a:rPr lang="en-US" sz="3600" b="1" dirty="0">
                <a:latin typeface="+mj-lt"/>
                <a:cs typeface="Helvetica Neue Bold Condensed"/>
              </a:rPr>
              <a:t> Rockstar</a:t>
            </a:r>
          </a:p>
          <a:p>
            <a:pPr>
              <a:lnSpc>
                <a:spcPct val="80000"/>
              </a:lnSpc>
            </a:pPr>
            <a:r>
              <a:rPr lang="en-US" sz="3600" b="1" dirty="0">
                <a:latin typeface="+mj-lt"/>
                <a:cs typeface="Helvetica Neue Bold Condensed"/>
              </a:rPr>
              <a:t>                 Java Champion</a:t>
            </a:r>
          </a:p>
          <a:p>
            <a:pPr>
              <a:lnSpc>
                <a:spcPct val="80000"/>
              </a:lnSpc>
            </a:pPr>
            <a:endParaRPr lang="en-US" sz="1000" b="1" dirty="0">
              <a:latin typeface="+mj-lt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800000"/>
                </a:solidFill>
                <a:latin typeface="+mj-lt"/>
                <a:cs typeface="Helvetica Neue Bold Condensed"/>
              </a:rPr>
              <a:t>Podcast - </a:t>
            </a:r>
            <a:r>
              <a:rPr lang="en-US" sz="3600" b="1" dirty="0" err="1">
                <a:latin typeface="+mj-lt"/>
                <a:cs typeface="Helvetica Neue Bold Condensed"/>
              </a:rPr>
              <a:t>OffHeap</a:t>
            </a:r>
            <a:r>
              <a:rPr lang="en-US" sz="3600" b="1" dirty="0">
                <a:latin typeface="+mj-lt"/>
                <a:cs typeface="Helvetica Neue Bold Condensed"/>
              </a:rPr>
              <a:t> Curmudgeon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544DB-2EAA-2940-B293-AB21C13C049C}"/>
              </a:ext>
            </a:extLst>
          </p:cNvPr>
          <p:cNvCxnSpPr/>
          <p:nvPr/>
        </p:nvCxnSpPr>
        <p:spPr>
          <a:xfrm flipV="1">
            <a:off x="258871" y="947675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415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C568F-3514-B64E-9E81-B4D777447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3570954" y="250722"/>
            <a:ext cx="5143500" cy="4328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6645D7-FC1B-3840-A667-F1B16D38391C}"/>
              </a:ext>
            </a:extLst>
          </p:cNvPr>
          <p:cNvSpPr txBox="1"/>
          <p:nvPr/>
        </p:nvSpPr>
        <p:spPr>
          <a:xfrm>
            <a:off x="2138516" y="1445343"/>
            <a:ext cx="1241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3804805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4E351-9D8E-314B-9E91-B6965A6B3C23}"/>
              </a:ext>
            </a:extLst>
          </p:cNvPr>
          <p:cNvSpPr txBox="1"/>
          <p:nvPr/>
        </p:nvSpPr>
        <p:spPr>
          <a:xfrm>
            <a:off x="2153261" y="1445341"/>
            <a:ext cx="1661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70575-1C4E-DF43-9D7E-B8E98391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4480685" y="1364226"/>
            <a:ext cx="3347218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38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CA934-14DC-5943-A723-365DDE320215}"/>
              </a:ext>
            </a:extLst>
          </p:cNvPr>
          <p:cNvSpPr txBox="1"/>
          <p:nvPr/>
        </p:nvSpPr>
        <p:spPr>
          <a:xfrm>
            <a:off x="1212747" y="460266"/>
            <a:ext cx="6718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FLOW </a:t>
            </a:r>
            <a:r>
              <a:rPr lang="en-US" sz="4200" dirty="0">
                <a:solidFill>
                  <a:srgbClr val="1B2D0C"/>
                </a:solidFill>
              </a:rPr>
              <a:t>OF STEPS/COMPONENTS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6147BA-13A5-5344-92AE-F9C701FE251F}"/>
              </a:ext>
            </a:extLst>
          </p:cNvPr>
          <p:cNvGrpSpPr/>
          <p:nvPr/>
        </p:nvGrpSpPr>
        <p:grpSpPr>
          <a:xfrm>
            <a:off x="792726" y="1467465"/>
            <a:ext cx="7558548" cy="2824316"/>
            <a:chOff x="1681316" y="1467465"/>
            <a:chExt cx="7558548" cy="28243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CF6E8-0DFF-9141-94B1-01F269A2F730}"/>
                </a:ext>
              </a:extLst>
            </p:cNvPr>
            <p:cNvGrpSpPr/>
            <p:nvPr/>
          </p:nvGrpSpPr>
          <p:grpSpPr>
            <a:xfrm>
              <a:off x="1681316" y="1467465"/>
              <a:ext cx="2433484" cy="2824316"/>
              <a:chOff x="1681316" y="1467465"/>
              <a:chExt cx="2433484" cy="282431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2A52A4-B7C0-854A-BD09-80380984165B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77CE4-2233-1142-8B88-F13772E01DDE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F4EB4C6-0E09-E849-A425-D719F67FB0E1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F5A3B95-1DAD-DE4B-85CF-C89D4764E6E8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FD80036-473C-5B45-A81E-55A76BC0186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66F88-BD89-494B-85E6-9A1E5C08D21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ECC80C-BDD5-8F47-9E5B-BE16D5A3730E}"/>
                </a:ext>
              </a:extLst>
            </p:cNvPr>
            <p:cNvGrpSpPr/>
            <p:nvPr/>
          </p:nvGrpSpPr>
          <p:grpSpPr>
            <a:xfrm>
              <a:off x="6806380" y="1467465"/>
              <a:ext cx="2433484" cy="2824316"/>
              <a:chOff x="1681316" y="1467465"/>
              <a:chExt cx="2433484" cy="282431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336346-86C0-5340-8742-C9DC8892FAB2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0650896-444C-5B47-A6D0-33C67D7618A1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CDBCCA8-7E56-8742-B66A-0031D11CD0EC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121C634-1867-9C44-9AFE-5B11D83317B2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286CC41-03C4-F24F-BABF-7A56514DF84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3ADE8-B563-E740-A366-10A6FF05C5E4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3240E5-AAFA-C243-AFF2-6AD4918EB11D}"/>
                </a:ext>
              </a:extLst>
            </p:cNvPr>
            <p:cNvGrpSpPr/>
            <p:nvPr/>
          </p:nvGrpSpPr>
          <p:grpSpPr>
            <a:xfrm>
              <a:off x="4243848" y="1467465"/>
              <a:ext cx="2433484" cy="2824316"/>
              <a:chOff x="1681316" y="1467465"/>
              <a:chExt cx="2433484" cy="282431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8E89CF-FA65-EF49-A16A-4B8E30A38F59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C589DFC-78A9-2B4F-8797-53B4421516CA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E1083F5-6143-1647-9F50-B608D4F0D78D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64C581A-0759-B84E-AB40-AFFEDB20CEFD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F83A00-ACEF-B349-A919-0745B88C4E90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336064-7BD6-BE48-BCFA-6C5570EC8DD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STEP2</a:t>
                </a:r>
              </a:p>
            </p:txBody>
          </p:sp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F46DE-4DAE-7042-A14E-76F50058CEFA}"/>
              </a:ext>
            </a:extLst>
          </p:cNvPr>
          <p:cNvCxnSpPr>
            <a:endCxn id="3" idx="1"/>
          </p:cNvCxnSpPr>
          <p:nvPr/>
        </p:nvCxnSpPr>
        <p:spPr>
          <a:xfrm>
            <a:off x="442452" y="2879623"/>
            <a:ext cx="35027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038ED4-CC45-2A4A-82C2-2FBAFA77D618}"/>
              </a:ext>
            </a:extLst>
          </p:cNvPr>
          <p:cNvCxnSpPr>
            <a:stCxn id="3" idx="3"/>
            <a:endCxn id="19" idx="1"/>
          </p:cNvCxnSpPr>
          <p:nvPr/>
        </p:nvCxnSpPr>
        <p:spPr>
          <a:xfrm>
            <a:off x="3226210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6B4272-8B4F-9D4A-B373-2E082405203A}"/>
              </a:ext>
            </a:extLst>
          </p:cNvPr>
          <p:cNvCxnSpPr>
            <a:stCxn id="19" idx="3"/>
            <a:endCxn id="12" idx="1"/>
          </p:cNvCxnSpPr>
          <p:nvPr/>
        </p:nvCxnSpPr>
        <p:spPr>
          <a:xfrm>
            <a:off x="5788742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63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7EBAA3-051B-9F4B-85E6-CC6E059C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4656" y="217891"/>
            <a:ext cx="5314689" cy="47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72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41323-17AA-D449-86FA-DF0D92670925}"/>
              </a:ext>
            </a:extLst>
          </p:cNvPr>
          <p:cNvSpPr txBox="1"/>
          <p:nvPr/>
        </p:nvSpPr>
        <p:spPr>
          <a:xfrm>
            <a:off x="219070" y="165297"/>
            <a:ext cx="40169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>
                    <a:lumMod val="95000"/>
                  </a:schemeClr>
                </a:solidFill>
              </a:rPr>
              <a:t>INFRASTRUCTURE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C07677-134B-FF46-B63B-C5A68C943CBC}"/>
              </a:ext>
            </a:extLst>
          </p:cNvPr>
          <p:cNvGrpSpPr/>
          <p:nvPr/>
        </p:nvGrpSpPr>
        <p:grpSpPr>
          <a:xfrm>
            <a:off x="877529" y="534629"/>
            <a:ext cx="7388942" cy="4074242"/>
            <a:chOff x="877529" y="534629"/>
            <a:chExt cx="7388942" cy="40742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2F5308-5B71-B24E-A54F-0C1356F612B2}"/>
                </a:ext>
              </a:extLst>
            </p:cNvPr>
            <p:cNvGrpSpPr/>
            <p:nvPr/>
          </p:nvGrpSpPr>
          <p:grpSpPr>
            <a:xfrm>
              <a:off x="877529" y="534629"/>
              <a:ext cx="7388942" cy="4074242"/>
              <a:chOff x="877529" y="357648"/>
              <a:chExt cx="7388942" cy="4074242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E77BCAC5-4C1C-7C40-9853-41D7694CE544}"/>
                  </a:ext>
                </a:extLst>
              </p:cNvPr>
              <p:cNvSpPr/>
              <p:nvPr/>
            </p:nvSpPr>
            <p:spPr>
              <a:xfrm>
                <a:off x="1414616" y="3060290"/>
                <a:ext cx="5700252" cy="1371600"/>
              </a:xfrm>
              <a:prstGeom prst="can">
                <a:avLst/>
              </a:prstGeom>
              <a:solidFill>
                <a:srgbClr val="59A52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JobRepository</a:t>
                </a:r>
                <a:endPara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AA50F51-3739-F84D-A462-0F0B29555F4A}"/>
                  </a:ext>
                </a:extLst>
              </p:cNvPr>
              <p:cNvGrpSpPr/>
              <p:nvPr/>
            </p:nvGrpSpPr>
            <p:grpSpPr>
              <a:xfrm>
                <a:off x="877529" y="357648"/>
                <a:ext cx="7388942" cy="2249130"/>
                <a:chOff x="1607574" y="357648"/>
                <a:chExt cx="7388942" cy="224913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FE36709-E23C-0645-8929-87E7E6A8E494}"/>
                    </a:ext>
                  </a:extLst>
                </p:cNvPr>
                <p:cNvSpPr/>
                <p:nvPr/>
              </p:nvSpPr>
              <p:spPr>
                <a:xfrm>
                  <a:off x="1607574" y="1128252"/>
                  <a:ext cx="1703439" cy="707922"/>
                </a:xfrm>
                <a:prstGeom prst="rect">
                  <a:avLst/>
                </a:prstGeom>
                <a:solidFill>
                  <a:srgbClr val="2F5B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JobLauncher</a:t>
                  </a:r>
                  <a:endPara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1C1E2CB-BE9A-364A-BF75-A583981ECA1F}"/>
                    </a:ext>
                  </a:extLst>
                </p:cNvPr>
                <p:cNvSpPr/>
                <p:nvPr/>
              </p:nvSpPr>
              <p:spPr>
                <a:xfrm>
                  <a:off x="4994787" y="1128252"/>
                  <a:ext cx="1378974" cy="707922"/>
                </a:xfrm>
                <a:prstGeom prst="rect">
                  <a:avLst/>
                </a:prstGeom>
                <a:solidFill>
                  <a:srgbClr val="1B2D0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Step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EF200C1-7C6E-6544-95E0-355F132A2F71}"/>
                    </a:ext>
                  </a:extLst>
                </p:cNvPr>
                <p:cNvSpPr/>
                <p:nvPr/>
              </p:nvSpPr>
              <p:spPr>
                <a:xfrm>
                  <a:off x="3463413" y="1128252"/>
                  <a:ext cx="1378974" cy="707922"/>
                </a:xfrm>
                <a:prstGeom prst="rect">
                  <a:avLst/>
                </a:prstGeom>
                <a:solidFill>
                  <a:srgbClr val="4186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DF84695-0F75-FD4C-859C-7F6539C9AEA1}"/>
                    </a:ext>
                  </a:extLst>
                </p:cNvPr>
                <p:cNvSpPr/>
                <p:nvPr/>
              </p:nvSpPr>
              <p:spPr>
                <a:xfrm>
                  <a:off x="7005484" y="1128252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8F3C152-6786-7844-93F5-73FB5ED61E63}"/>
                    </a:ext>
                  </a:extLst>
                </p:cNvPr>
                <p:cNvSpPr/>
                <p:nvPr/>
              </p:nvSpPr>
              <p:spPr>
                <a:xfrm>
                  <a:off x="7005483" y="357648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A7B5C4F-DC44-2E47-B7F9-B78569771112}"/>
                    </a:ext>
                  </a:extLst>
                </p:cNvPr>
                <p:cNvSpPr/>
                <p:nvPr/>
              </p:nvSpPr>
              <p:spPr>
                <a:xfrm>
                  <a:off x="7005483" y="1898856"/>
                  <a:ext cx="1991031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86FE05-94E9-7345-91B7-C7BCD5452F6C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580968" y="1659194"/>
              <a:ext cx="1524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344513-5740-5542-8519-CE71361A2BCB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4112342" y="1659194"/>
              <a:ext cx="152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91317E-C943-D544-81F7-8F4530FFF19F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5643716" y="888590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27C98A-D8D6-F345-8038-36BC20909DC9}"/>
                </a:ext>
              </a:extLst>
            </p:cNvPr>
            <p:cNvCxnSpPr>
              <a:stCxn id="8" idx="1"/>
              <a:endCxn id="6" idx="3"/>
            </p:cNvCxnSpPr>
            <p:nvPr/>
          </p:nvCxnSpPr>
          <p:spPr>
            <a:xfrm flipH="1">
              <a:off x="5643716" y="1659194"/>
              <a:ext cx="6317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3DDDF9-8606-8742-865F-EC33BD6DE49E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5643716" y="1659194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45CEF65E-6B83-B34C-9D5B-E956F195C44C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6200000" flipH="1">
              <a:off x="3311628" y="2124381"/>
              <a:ext cx="1371598" cy="114914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4336A73F-8F36-2E48-BC89-9964D5F98FAF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4077315" y="2507841"/>
              <a:ext cx="1371600" cy="38222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54844E6-9A40-D548-97B6-36E27CB623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29766" y="1505866"/>
            <a:ext cx="692570" cy="169360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735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0A6E618-C23E-7648-BCAC-2FCE286CEAFD}"/>
              </a:ext>
            </a:extLst>
          </p:cNvPr>
          <p:cNvSpPr/>
          <p:nvPr/>
        </p:nvSpPr>
        <p:spPr>
          <a:xfrm>
            <a:off x="3720281" y="754934"/>
            <a:ext cx="1703439" cy="707922"/>
          </a:xfrm>
          <a:prstGeom prst="rect">
            <a:avLst/>
          </a:prstGeom>
          <a:solidFill>
            <a:srgbClr val="2F5B1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JobInstance</a:t>
            </a:r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268B97-BC08-5245-97FF-37F13CECBE55}"/>
              </a:ext>
            </a:extLst>
          </p:cNvPr>
          <p:cNvSpPr/>
          <p:nvPr/>
        </p:nvSpPr>
        <p:spPr>
          <a:xfrm>
            <a:off x="3137259" y="3680646"/>
            <a:ext cx="2869483" cy="707922"/>
          </a:xfrm>
          <a:prstGeom prst="rect">
            <a:avLst/>
          </a:prstGeom>
          <a:solidFill>
            <a:srgbClr val="1B2D0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StepExecution</a:t>
            </a:r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EA6A95-3E1A-604B-998B-7EBAE7FCBC51}"/>
              </a:ext>
            </a:extLst>
          </p:cNvPr>
          <p:cNvSpPr/>
          <p:nvPr/>
        </p:nvSpPr>
        <p:spPr>
          <a:xfrm>
            <a:off x="3495522" y="2217790"/>
            <a:ext cx="2152957" cy="707922"/>
          </a:xfrm>
          <a:prstGeom prst="rect">
            <a:avLst/>
          </a:prstGeom>
          <a:solidFill>
            <a:srgbClr val="41861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JobExecution</a:t>
            </a:r>
            <a:endParaRPr lang="en-US" b="1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4C0AFFF-EB0E-D942-B155-E2498F9BEBE3}"/>
              </a:ext>
            </a:extLst>
          </p:cNvPr>
          <p:cNvCxnSpPr>
            <a:stCxn id="14" idx="2"/>
            <a:endCxn id="16" idx="0"/>
          </p:cNvCxnSpPr>
          <p:nvPr/>
        </p:nvCxnSpPr>
        <p:spPr>
          <a:xfrm>
            <a:off x="4572001" y="1462856"/>
            <a:ext cx="0" cy="7549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BC260FC-B03E-7348-8432-F00D3D21EFE7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>
            <a:off x="4572001" y="2925712"/>
            <a:ext cx="0" cy="75493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8BD95F0-5AD2-B548-A98E-4F37BB8B8A3E}"/>
              </a:ext>
            </a:extLst>
          </p:cNvPr>
          <p:cNvSpPr txBox="1"/>
          <p:nvPr/>
        </p:nvSpPr>
        <p:spPr>
          <a:xfrm>
            <a:off x="4572000" y="1447485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2FEA4F-06EA-B44B-B9C8-D48F770153AB}"/>
              </a:ext>
            </a:extLst>
          </p:cNvPr>
          <p:cNvSpPr txBox="1"/>
          <p:nvPr/>
        </p:nvSpPr>
        <p:spPr>
          <a:xfrm>
            <a:off x="4620520" y="197074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E616212-8EAE-384C-B4C5-F6A6C2D9A6FE}"/>
              </a:ext>
            </a:extLst>
          </p:cNvPr>
          <p:cNvSpPr txBox="1"/>
          <p:nvPr/>
        </p:nvSpPr>
        <p:spPr>
          <a:xfrm>
            <a:off x="4576916" y="2914650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089568-9E5E-7A43-9785-6F0F1572D391}"/>
              </a:ext>
            </a:extLst>
          </p:cNvPr>
          <p:cNvSpPr txBox="1"/>
          <p:nvPr/>
        </p:nvSpPr>
        <p:spPr>
          <a:xfrm>
            <a:off x="4620520" y="343361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86BA9CF-CA2C-E342-A8D3-DB29DB369F0B}"/>
              </a:ext>
            </a:extLst>
          </p:cNvPr>
          <p:cNvSpPr txBox="1"/>
          <p:nvPr/>
        </p:nvSpPr>
        <p:spPr>
          <a:xfrm>
            <a:off x="5648479" y="924229"/>
            <a:ext cx="1763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date=09/02/2020</a:t>
            </a:r>
          </a:p>
        </p:txBody>
      </p:sp>
    </p:spTree>
    <p:extLst>
      <p:ext uri="{BB962C8B-B14F-4D97-AF65-F5344CB8AC3E}">
        <p14:creationId xmlns:p14="http://schemas.microsoft.com/office/powerpoint/2010/main" val="388434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8DABE-827A-A748-86DB-52EF6AA82D4B}"/>
              </a:ext>
            </a:extLst>
          </p:cNvPr>
          <p:cNvSpPr/>
          <p:nvPr/>
        </p:nvSpPr>
        <p:spPr>
          <a:xfrm rot="20766988">
            <a:off x="544390" y="-1605460"/>
            <a:ext cx="17199221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/**</a:t>
            </a:r>
            <a:b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</a:br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 * </a:t>
            </a:r>
            <a:r>
              <a:rPr lang="en-US" b="1" i="1" dirty="0">
                <a:solidFill>
                  <a:srgbClr val="689956"/>
                </a:solidFill>
                <a:latin typeface="Menlo Regular"/>
                <a:cs typeface="Menlo Regular"/>
              </a:rPr>
              <a:t>@author </a:t>
            </a:r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Michael Minella</a:t>
            </a:r>
            <a:b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</a:br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 */</a:t>
            </a:r>
            <a:b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EnableBatchProcessing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@Configuration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public class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BatchConfiguration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{</a:t>
            </a:r>
            <a:br>
              <a:rPr lang="en-US" dirty="0"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Autowired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private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JobBuilderFactory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785895"/>
                </a:solidFill>
                <a:latin typeface="Menlo Regular"/>
                <a:cs typeface="Menlo Regular"/>
              </a:rPr>
              <a:t>jobBuilderFactory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Autowired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private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StepBuilderFactory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785895"/>
                </a:solidFill>
                <a:latin typeface="Menlo Regular"/>
                <a:cs typeface="Menlo Regular"/>
              </a:rPr>
              <a:t>stepBuilderFactory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@Bean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StepScope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public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FixedWidthCobolItemReader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&lt;Store&gt;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D6914A"/>
                </a:solidFill>
                <a:latin typeface="Menlo Regular"/>
                <a:cs typeface="Menlo Regular"/>
              </a:rPr>
              <a:t>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"file: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#{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jobParameters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[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'</a:t>
            </a:r>
            <a:r>
              <a:rPr lang="en-US" dirty="0" err="1">
                <a:solidFill>
                  <a:srgbClr val="689956"/>
                </a:solidFill>
                <a:latin typeface="Menlo Regular"/>
                <a:cs typeface="Menlo Regular"/>
              </a:rPr>
              <a:t>localFilePath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'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]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}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 Resource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inputFile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,</a:t>
            </a:r>
            <a:r>
              <a:rPr lang="en-US" dirty="0">
                <a:latin typeface="Menlo Regular"/>
                <a:cs typeface="Menlo Regular"/>
              </a:rPr>
              <a:t> </a:t>
            </a: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                              </a:t>
            </a: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"${</a:t>
            </a:r>
            <a:r>
              <a:rPr lang="en-US" dirty="0" err="1">
                <a:solidFill>
                  <a:srgbClr val="689956"/>
                </a:solidFill>
                <a:latin typeface="Menlo Regular"/>
                <a:cs typeface="Menlo Regular"/>
              </a:rPr>
              <a:t>job.copybook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}"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 Resource copybook)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throws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Exception {</a:t>
            </a: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FixedWidthCobolItemReader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&lt;Store&gt;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FixedWidthCobolItemReader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&lt;&gt;(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inputFile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,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copybook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,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line -&gt; {</a:t>
            </a:r>
            <a:b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Store store =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Store()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store.setStoreNumber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"STORE-NO"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asInt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store.setRegionNumber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"REGION-NO"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asInt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store.setStoreName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"STORE-NAME"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store.setNewStore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"NEW-STORE"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().equals(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"Y"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store.setActiveStore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"ACTIVE-STORE"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().equals(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"Y"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store.setClosedStore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"CLOSED-STORE"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().equals(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"Y"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store.setDcType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"DC-TYPE"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());</a:t>
            </a:r>
            <a:br>
              <a:rPr lang="en-US" dirty="0">
                <a:latin typeface="Menlo Regular"/>
                <a:cs typeface="Menlo Regular"/>
              </a:rPr>
            </a:br>
            <a:endParaRPr lang="mr-IN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370124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82BC20-FFE4-4040-9C2C-A93B34E8F599}"/>
              </a:ext>
            </a:extLst>
          </p:cNvPr>
          <p:cNvSpPr txBox="1"/>
          <p:nvPr/>
        </p:nvSpPr>
        <p:spPr>
          <a:xfrm>
            <a:off x="901765" y="601980"/>
            <a:ext cx="7340471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interface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ItemReader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&lt;T&gt; {</a:t>
            </a:r>
          </a:p>
          <a:p>
            <a:endParaRPr lang="en-US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@Nullable</a:t>
            </a: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T read() </a:t>
            </a:r>
            <a:r>
              <a:rPr lang="en-US" sz="2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throws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Exception, </a:t>
            </a: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UnexpectedInputException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ParseException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NonTransientResourceException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US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6053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7569DB-A201-B349-A278-68BBF5131AC6}"/>
              </a:ext>
            </a:extLst>
          </p:cNvPr>
          <p:cNvSpPr txBox="1"/>
          <p:nvPr/>
        </p:nvSpPr>
        <p:spPr>
          <a:xfrm>
            <a:off x="556937" y="1952625"/>
            <a:ext cx="432041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AbstractItemCountingItemStreamItemReader</a:t>
            </a:r>
            <a:endParaRPr lang="en-US" dirty="0"/>
          </a:p>
          <a:p>
            <a:r>
              <a:rPr lang="en-US" dirty="0" err="1"/>
              <a:t>AggregateItemReader</a:t>
            </a:r>
            <a:endParaRPr lang="en-US" dirty="0"/>
          </a:p>
          <a:p>
            <a:r>
              <a:rPr lang="en-US" dirty="0" err="1"/>
              <a:t>AmqpItemReader</a:t>
            </a:r>
            <a:endParaRPr lang="en-US" dirty="0"/>
          </a:p>
          <a:p>
            <a:r>
              <a:rPr lang="en-US" dirty="0" err="1"/>
              <a:t>FlatFileItemReader</a:t>
            </a:r>
            <a:endParaRPr lang="en-US" dirty="0"/>
          </a:p>
          <a:p>
            <a:r>
              <a:rPr lang="en-US" dirty="0" err="1"/>
              <a:t>KafkaItemReader</a:t>
            </a:r>
            <a:endParaRPr lang="en-US" dirty="0"/>
          </a:p>
          <a:p>
            <a:r>
              <a:rPr lang="en-US" dirty="0" err="1"/>
              <a:t>HibernateCursorItemReader</a:t>
            </a:r>
            <a:endParaRPr lang="en-US" dirty="0"/>
          </a:p>
          <a:p>
            <a:r>
              <a:rPr lang="en-US" dirty="0" err="1"/>
              <a:t>HibernatePagingItemReader</a:t>
            </a:r>
            <a:endParaRPr lang="en-US" dirty="0"/>
          </a:p>
          <a:p>
            <a:r>
              <a:rPr lang="en-US" dirty="0" err="1"/>
              <a:t>ItemReaderAdapter</a:t>
            </a:r>
            <a:endParaRPr lang="en-US" dirty="0"/>
          </a:p>
          <a:p>
            <a:r>
              <a:rPr lang="en-US" dirty="0" err="1"/>
              <a:t>JdbcCursorItemReader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986D2E-BE19-1C4D-A698-AC2B55646B5E}"/>
              </a:ext>
            </a:extLst>
          </p:cNvPr>
          <p:cNvSpPr txBox="1"/>
          <p:nvPr/>
        </p:nvSpPr>
        <p:spPr>
          <a:xfrm>
            <a:off x="655671" y="666750"/>
            <a:ext cx="783265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dirty="0"/>
              <a:t>19 OUT OF THE BOX </a:t>
            </a:r>
            <a:r>
              <a:rPr lang="en-US" sz="4500" dirty="0">
                <a:solidFill>
                  <a:srgbClr val="800000"/>
                </a:solidFill>
              </a:rPr>
              <a:t>ITEMREADER </a:t>
            </a:r>
          </a:p>
          <a:p>
            <a:pPr algn="ctr">
              <a:lnSpc>
                <a:spcPts val="4500"/>
              </a:lnSpc>
            </a:pPr>
            <a:r>
              <a:rPr lang="en-US" sz="4500" dirty="0">
                <a:solidFill>
                  <a:srgbClr val="800000"/>
                </a:solidFill>
              </a:rPr>
              <a:t>IMPLEMENTATIONS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FB6FCE-A1B2-D74F-99D9-CB885881CA7E}"/>
              </a:ext>
            </a:extLst>
          </p:cNvPr>
          <p:cNvSpPr txBox="1"/>
          <p:nvPr/>
        </p:nvSpPr>
        <p:spPr>
          <a:xfrm>
            <a:off x="5434287" y="1952625"/>
            <a:ext cx="31527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JdbcPagingItemReader</a:t>
            </a:r>
            <a:endParaRPr lang="en-US" dirty="0"/>
          </a:p>
          <a:p>
            <a:r>
              <a:rPr lang="en-US" dirty="0" err="1"/>
              <a:t>JmsItemReader</a:t>
            </a:r>
            <a:endParaRPr lang="en-US" dirty="0"/>
          </a:p>
          <a:p>
            <a:r>
              <a:rPr lang="en-US" dirty="0" err="1"/>
              <a:t>JpaPagingItemReader</a:t>
            </a:r>
            <a:endParaRPr lang="en-US" dirty="0"/>
          </a:p>
          <a:p>
            <a:r>
              <a:rPr lang="en-US" dirty="0" err="1"/>
              <a:t>ListItemReader</a:t>
            </a:r>
            <a:endParaRPr lang="en-US" dirty="0"/>
          </a:p>
          <a:p>
            <a:r>
              <a:rPr lang="en-US" dirty="0" err="1"/>
              <a:t>MongoItemReader</a:t>
            </a:r>
            <a:endParaRPr lang="en-US" dirty="0"/>
          </a:p>
          <a:p>
            <a:r>
              <a:rPr lang="en-US" dirty="0"/>
              <a:t>Neo4jItemReader</a:t>
            </a:r>
          </a:p>
          <a:p>
            <a:r>
              <a:rPr lang="en-US" dirty="0" err="1"/>
              <a:t>RepositoryItemReader</a:t>
            </a:r>
            <a:endParaRPr lang="en-US" dirty="0"/>
          </a:p>
          <a:p>
            <a:r>
              <a:rPr lang="en-US" dirty="0" err="1"/>
              <a:t>StoredProcedureItemReader</a:t>
            </a:r>
            <a:endParaRPr lang="en-US" dirty="0"/>
          </a:p>
          <a:p>
            <a:r>
              <a:rPr lang="en-US" dirty="0" err="1"/>
              <a:t>StaxEventItemReader</a:t>
            </a:r>
            <a:endParaRPr lang="en-US" dirty="0"/>
          </a:p>
          <a:p>
            <a:r>
              <a:rPr lang="en-US" dirty="0" err="1"/>
              <a:t>JsonItemReader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202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5E26C27-C766-BA4A-84DD-739D7F9F05CF}"/>
              </a:ext>
            </a:extLst>
          </p:cNvPr>
          <p:cNvSpPr/>
          <p:nvPr/>
        </p:nvSpPr>
        <p:spPr>
          <a:xfrm>
            <a:off x="827314" y="1371422"/>
            <a:ext cx="748937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interface 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ItemProcessor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&lt;I, O&gt; {</a:t>
            </a:r>
          </a:p>
          <a:p>
            <a:endParaRPr lang="en-US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@Nullable</a:t>
            </a: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O process(@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NonNull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 item) </a:t>
            </a:r>
            <a:r>
              <a:rPr lang="en-US" sz="2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throws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	Exception;</a:t>
            </a: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720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08D19E-5192-8F4C-AA07-F505DF8FB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84" y="457200"/>
            <a:ext cx="3975100" cy="3975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1743BD-5590-BA44-BF0E-91F60D558F47}"/>
              </a:ext>
            </a:extLst>
          </p:cNvPr>
          <p:cNvSpPr txBox="1"/>
          <p:nvPr/>
        </p:nvSpPr>
        <p:spPr>
          <a:xfrm>
            <a:off x="4268999" y="1659962"/>
            <a:ext cx="4055919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4400" b="1" dirty="0">
                <a:latin typeface="+mj-lt"/>
              </a:rPr>
              <a:t>@</a:t>
            </a:r>
            <a:r>
              <a:rPr lang="en-US" sz="4400" b="1" dirty="0" err="1">
                <a:latin typeface="+mj-lt"/>
              </a:rPr>
              <a:t>michaelminella</a:t>
            </a:r>
            <a:endParaRPr lang="en-US" sz="4400" b="1" dirty="0">
              <a:latin typeface="+mj-lt"/>
            </a:endParaRPr>
          </a:p>
          <a:p>
            <a:pPr>
              <a:lnSpc>
                <a:spcPts val="4480"/>
              </a:lnSpc>
            </a:pPr>
            <a:r>
              <a:rPr lang="en-US" sz="4400" b="1" dirty="0">
                <a:latin typeface="+mj-lt"/>
              </a:rPr>
              <a:t>@</a:t>
            </a:r>
            <a:r>
              <a:rPr lang="en-US" sz="4400" b="1" dirty="0" err="1">
                <a:latin typeface="+mj-lt"/>
              </a:rPr>
              <a:t>springbatch</a:t>
            </a:r>
            <a:endParaRPr lang="en-US" sz="4400" b="1" dirty="0">
              <a:latin typeface="+mj-lt"/>
            </a:endParaRPr>
          </a:p>
          <a:p>
            <a:pPr>
              <a:lnSpc>
                <a:spcPts val="4480"/>
              </a:lnSpc>
            </a:pPr>
            <a:r>
              <a:rPr lang="en-US" sz="4400" b="1" dirty="0">
                <a:latin typeface="+mj-lt"/>
              </a:rPr>
              <a:t>@</a:t>
            </a:r>
            <a:r>
              <a:rPr lang="en-US" sz="4400" b="1" dirty="0" err="1">
                <a:latin typeface="+mj-lt"/>
              </a:rPr>
              <a:t>offheap</a:t>
            </a:r>
            <a:endParaRPr lang="en-US" sz="4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08276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3C240F-09B5-9841-B4C3-51CEFDD2FB7E}"/>
              </a:ext>
            </a:extLst>
          </p:cNvPr>
          <p:cNvSpPr txBox="1"/>
          <p:nvPr/>
        </p:nvSpPr>
        <p:spPr>
          <a:xfrm>
            <a:off x="2901511" y="2095500"/>
            <a:ext cx="334097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AsycnItemProcessor</a:t>
            </a:r>
            <a:endParaRPr lang="en-US" dirty="0"/>
          </a:p>
          <a:p>
            <a:r>
              <a:rPr lang="en-US" dirty="0" err="1"/>
              <a:t>BeanValidatingItemProcessor</a:t>
            </a:r>
            <a:endParaRPr lang="en-US" dirty="0"/>
          </a:p>
          <a:p>
            <a:r>
              <a:rPr lang="en-US" dirty="0" err="1"/>
              <a:t>ClassifierCompositeItemProcessor</a:t>
            </a:r>
            <a:endParaRPr lang="en-US" dirty="0"/>
          </a:p>
          <a:p>
            <a:r>
              <a:rPr lang="en-US" dirty="0" err="1"/>
              <a:t>CompositeItemProcessor</a:t>
            </a:r>
            <a:endParaRPr lang="en-US" dirty="0"/>
          </a:p>
          <a:p>
            <a:r>
              <a:rPr lang="en-US" dirty="0" err="1"/>
              <a:t>FunctionItemProcessor</a:t>
            </a:r>
            <a:endParaRPr lang="en-US" dirty="0"/>
          </a:p>
          <a:p>
            <a:r>
              <a:rPr lang="en-US" dirty="0" err="1"/>
              <a:t>ItemProcessorAdapter</a:t>
            </a:r>
            <a:endParaRPr lang="en-US" dirty="0"/>
          </a:p>
          <a:p>
            <a:r>
              <a:rPr lang="en-US" dirty="0" err="1"/>
              <a:t>PassThroughItemProcessor</a:t>
            </a:r>
            <a:endParaRPr lang="en-US" dirty="0"/>
          </a:p>
          <a:p>
            <a:r>
              <a:rPr lang="en-US" dirty="0" err="1"/>
              <a:t>ScriptItemProcessor</a:t>
            </a:r>
            <a:endParaRPr lang="en-US" dirty="0"/>
          </a:p>
          <a:p>
            <a:r>
              <a:rPr lang="en-US" dirty="0" err="1"/>
              <a:t>ValidatingItemProcessor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90AD4D-F747-2F4D-9897-D33BDAB5B295}"/>
              </a:ext>
            </a:extLst>
          </p:cNvPr>
          <p:cNvSpPr txBox="1"/>
          <p:nvPr/>
        </p:nvSpPr>
        <p:spPr>
          <a:xfrm>
            <a:off x="264541" y="666750"/>
            <a:ext cx="8614923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dirty="0"/>
              <a:t>10 OUT OF THE BOX </a:t>
            </a:r>
            <a:r>
              <a:rPr lang="en-US" sz="4500" dirty="0">
                <a:solidFill>
                  <a:srgbClr val="800000"/>
                </a:solidFill>
              </a:rPr>
              <a:t>ITEMPROCESSOR</a:t>
            </a:r>
          </a:p>
          <a:p>
            <a:pPr algn="ctr">
              <a:lnSpc>
                <a:spcPts val="4500"/>
              </a:lnSpc>
            </a:pPr>
            <a:r>
              <a:rPr lang="en-US" sz="4500" dirty="0">
                <a:solidFill>
                  <a:srgbClr val="800000"/>
                </a:solidFill>
              </a:rPr>
              <a:t>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524880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E798B4-A554-FF42-BDA1-EC0FCCC53EB0}"/>
              </a:ext>
            </a:extLst>
          </p:cNvPr>
          <p:cNvSpPr txBox="1"/>
          <p:nvPr/>
        </p:nvSpPr>
        <p:spPr>
          <a:xfrm>
            <a:off x="113087" y="1179061"/>
            <a:ext cx="8917826" cy="27853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interface 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ItemWriter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&lt;T&gt; {</a:t>
            </a:r>
          </a:p>
          <a:p>
            <a:endParaRPr lang="en-US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void write(List&lt;? </a:t>
            </a:r>
            <a:r>
              <a:rPr lang="en-US" sz="2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extends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T&gt; items) </a:t>
            </a:r>
            <a:r>
              <a:rPr lang="en-US" sz="2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throws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Exception;</a:t>
            </a:r>
          </a:p>
          <a:p>
            <a:endParaRPr lang="en-US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313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2218EC-7299-FB40-92D1-0D7F304D8579}"/>
              </a:ext>
            </a:extLst>
          </p:cNvPr>
          <p:cNvSpPr txBox="1"/>
          <p:nvPr/>
        </p:nvSpPr>
        <p:spPr>
          <a:xfrm>
            <a:off x="760301" y="2047875"/>
            <a:ext cx="300434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AbstractItemStreamItemWriter</a:t>
            </a:r>
            <a:endParaRPr lang="en-US" dirty="0"/>
          </a:p>
          <a:p>
            <a:r>
              <a:rPr lang="en-US" dirty="0" err="1"/>
              <a:t>AmqpItemWriter</a:t>
            </a:r>
            <a:endParaRPr lang="en-US" dirty="0"/>
          </a:p>
          <a:p>
            <a:r>
              <a:rPr lang="en-US" dirty="0" err="1"/>
              <a:t>CompositeItemWriter</a:t>
            </a:r>
            <a:endParaRPr lang="en-US" dirty="0"/>
          </a:p>
          <a:p>
            <a:r>
              <a:rPr lang="en-US" dirty="0" err="1"/>
              <a:t>FlatFileItemWriter</a:t>
            </a:r>
            <a:endParaRPr lang="en-US" dirty="0"/>
          </a:p>
          <a:p>
            <a:r>
              <a:rPr lang="en-US" dirty="0" err="1"/>
              <a:t>GemfireItemWriter</a:t>
            </a:r>
            <a:endParaRPr lang="en-US" dirty="0"/>
          </a:p>
          <a:p>
            <a:r>
              <a:rPr lang="en-US" dirty="0" err="1"/>
              <a:t>HibernateItemWriter</a:t>
            </a:r>
            <a:endParaRPr lang="en-US" dirty="0"/>
          </a:p>
          <a:p>
            <a:r>
              <a:rPr lang="en-US" dirty="0" err="1"/>
              <a:t>ItemWriterAdapter</a:t>
            </a:r>
            <a:endParaRPr lang="en-US" dirty="0"/>
          </a:p>
          <a:p>
            <a:r>
              <a:rPr lang="en-US" dirty="0" err="1"/>
              <a:t>JdbcBatchItemWriter</a:t>
            </a:r>
            <a:endParaRPr lang="en-US" dirty="0"/>
          </a:p>
          <a:p>
            <a:r>
              <a:rPr lang="en-US" dirty="0" err="1"/>
              <a:t>JmsItemWriter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B21D8-7A94-EA4A-ACF7-03BF65A4A671}"/>
              </a:ext>
            </a:extLst>
          </p:cNvPr>
          <p:cNvSpPr txBox="1"/>
          <p:nvPr/>
        </p:nvSpPr>
        <p:spPr>
          <a:xfrm>
            <a:off x="756661" y="666750"/>
            <a:ext cx="763067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4500" dirty="0"/>
              <a:t>18 OUT OF THE BOX </a:t>
            </a:r>
            <a:r>
              <a:rPr lang="en-US" sz="4500" dirty="0">
                <a:solidFill>
                  <a:srgbClr val="800000"/>
                </a:solidFill>
              </a:rPr>
              <a:t>ITEMWRITER</a:t>
            </a:r>
          </a:p>
          <a:p>
            <a:pPr algn="ctr">
              <a:lnSpc>
                <a:spcPts val="4500"/>
              </a:lnSpc>
            </a:pPr>
            <a:r>
              <a:rPr lang="en-US" sz="4500" dirty="0">
                <a:solidFill>
                  <a:srgbClr val="800000"/>
                </a:solidFill>
              </a:rPr>
              <a:t>IMPLEMENTATIONS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9FB164-E1BC-0C4A-8A96-310CA774B95C}"/>
              </a:ext>
            </a:extLst>
          </p:cNvPr>
          <p:cNvSpPr txBox="1"/>
          <p:nvPr/>
        </p:nvSpPr>
        <p:spPr>
          <a:xfrm>
            <a:off x="4524951" y="2047875"/>
            <a:ext cx="385874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JpaItemWriter</a:t>
            </a:r>
            <a:endParaRPr lang="en-US" dirty="0"/>
          </a:p>
          <a:p>
            <a:r>
              <a:rPr lang="en-US" dirty="0" err="1"/>
              <a:t>KafkaItemWriter</a:t>
            </a:r>
            <a:endParaRPr lang="en-US" dirty="0"/>
          </a:p>
          <a:p>
            <a:r>
              <a:rPr lang="en-US" dirty="0" err="1"/>
              <a:t>MimeMessageItemWriter</a:t>
            </a:r>
            <a:endParaRPr lang="en-US" dirty="0"/>
          </a:p>
          <a:p>
            <a:r>
              <a:rPr lang="en-US" dirty="0" err="1"/>
              <a:t>MongoItemWriter</a:t>
            </a:r>
            <a:endParaRPr lang="en-US" dirty="0"/>
          </a:p>
          <a:p>
            <a:r>
              <a:rPr lang="en-US" dirty="0"/>
              <a:t>Neo4jItemWriter</a:t>
            </a:r>
          </a:p>
          <a:p>
            <a:r>
              <a:rPr lang="en-US" dirty="0" err="1"/>
              <a:t>PropertyExtractingDelegatingItemWriter</a:t>
            </a:r>
            <a:endParaRPr lang="en-US" dirty="0"/>
          </a:p>
          <a:p>
            <a:r>
              <a:rPr lang="en-US" dirty="0" err="1"/>
              <a:t>RepositoryItemWriter</a:t>
            </a:r>
            <a:endParaRPr lang="en-US" dirty="0"/>
          </a:p>
          <a:p>
            <a:r>
              <a:rPr lang="en-US" dirty="0" err="1"/>
              <a:t>StaxEventItemWriter</a:t>
            </a:r>
            <a:endParaRPr lang="en-US" dirty="0"/>
          </a:p>
          <a:p>
            <a:r>
              <a:rPr lang="en-US" dirty="0" err="1"/>
              <a:t>JsonFileItemWriter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987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FAEEBC2-5669-9445-9652-C564C7EECDCE}"/>
              </a:ext>
            </a:extLst>
          </p:cNvPr>
          <p:cNvSpPr txBox="1"/>
          <p:nvPr/>
        </p:nvSpPr>
        <p:spPr>
          <a:xfrm>
            <a:off x="406174" y="409620"/>
            <a:ext cx="8331653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 interface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ItemStream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{</a:t>
            </a:r>
          </a:p>
          <a:p>
            <a:endParaRPr lang="en-US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void open(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ExecutionContext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ec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r>
              <a:rPr lang="en-US" sz="2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throws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ItemStreamException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US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void update(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ExecutionContext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ec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 </a:t>
            </a:r>
          </a:p>
          <a:p>
            <a:r>
              <a:rPr lang="en-US" sz="2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	throws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ItemStreamException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endParaRPr lang="en-US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	void close() </a:t>
            </a:r>
            <a:r>
              <a:rPr lang="en-US" sz="25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throws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5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ItemStreamException</a:t>
            </a:r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r>
              <a:rPr lang="en-US" sz="25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  <a:p>
            <a:endParaRPr lang="en-US" sz="25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0475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71657F8-EC6C-0048-A2EA-17586351743C}"/>
              </a:ext>
            </a:extLst>
          </p:cNvPr>
          <p:cNvGrpSpPr/>
          <p:nvPr/>
        </p:nvGrpSpPr>
        <p:grpSpPr>
          <a:xfrm>
            <a:off x="711492" y="773907"/>
            <a:ext cx="7721016" cy="3595687"/>
            <a:chOff x="504825" y="964406"/>
            <a:chExt cx="7721016" cy="3595687"/>
          </a:xfrm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5487F64A-5627-8F4A-AA2E-2C30385FA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</a:blip>
            <a:srcRect b="13889"/>
            <a:stretch/>
          </p:blipFill>
          <p:spPr>
            <a:xfrm rot="21143978">
              <a:off x="504825" y="964406"/>
              <a:ext cx="4175637" cy="3595687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A33D683-61A4-1241-9E29-E1BD54D247B0}"/>
                </a:ext>
              </a:extLst>
            </p:cNvPr>
            <p:cNvSpPr txBox="1"/>
            <p:nvPr/>
          </p:nvSpPr>
          <p:spPr>
            <a:xfrm>
              <a:off x="4046492" y="1082312"/>
              <a:ext cx="417934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 err="1"/>
                <a:t>ExecutionContext</a:t>
              </a:r>
              <a:endParaRPr lang="en-US" sz="45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37558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8DABE-827A-A748-86DB-52EF6AA82D4B}"/>
              </a:ext>
            </a:extLst>
          </p:cNvPr>
          <p:cNvSpPr/>
          <p:nvPr/>
        </p:nvSpPr>
        <p:spPr>
          <a:xfrm rot="20766988">
            <a:off x="544390" y="-1605460"/>
            <a:ext cx="17199221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/**</a:t>
            </a:r>
            <a:b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</a:br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 * </a:t>
            </a:r>
            <a:r>
              <a:rPr lang="en-US" b="1" i="1" dirty="0">
                <a:solidFill>
                  <a:srgbClr val="689956"/>
                </a:solidFill>
                <a:latin typeface="Menlo Regular"/>
                <a:cs typeface="Menlo Regular"/>
              </a:rPr>
              <a:t>@author </a:t>
            </a:r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Michael Minella</a:t>
            </a:r>
            <a:b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</a:br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 */</a:t>
            </a:r>
            <a:b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EnableBatchProcessing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@Configuration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public class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BatchConfiguration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{</a:t>
            </a:r>
            <a:br>
              <a:rPr lang="en-US" dirty="0"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Autowired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private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JobBuilderFactory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785895"/>
                </a:solidFill>
                <a:latin typeface="Menlo Regular"/>
                <a:cs typeface="Menlo Regular"/>
              </a:rPr>
              <a:t>jobBuilderFactory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Autowired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private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StepBuilderFactory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785895"/>
                </a:solidFill>
                <a:latin typeface="Menlo Regular"/>
                <a:cs typeface="Menlo Regular"/>
              </a:rPr>
              <a:t>stepBuilderFactory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@Bean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StepScope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public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FixedWidthCobolItemReader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&lt;Store&gt;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D6914A"/>
                </a:solidFill>
                <a:latin typeface="Menlo Regular"/>
                <a:cs typeface="Menlo Regular"/>
              </a:rPr>
              <a:t>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"file: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#{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jobParameters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[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'</a:t>
            </a:r>
            <a:r>
              <a:rPr lang="en-US" dirty="0" err="1">
                <a:solidFill>
                  <a:srgbClr val="689956"/>
                </a:solidFill>
                <a:latin typeface="Menlo Regular"/>
                <a:cs typeface="Menlo Regular"/>
              </a:rPr>
              <a:t>localFilePath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'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]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}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 Resource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inputFile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,</a:t>
            </a:r>
            <a:r>
              <a:rPr lang="en-US" dirty="0">
                <a:latin typeface="Menlo Regular"/>
                <a:cs typeface="Menlo Regular"/>
              </a:rPr>
              <a:t> </a:t>
            </a: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                              </a:t>
            </a: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"${</a:t>
            </a:r>
            <a:r>
              <a:rPr lang="en-US" dirty="0" err="1">
                <a:solidFill>
                  <a:srgbClr val="689956"/>
                </a:solidFill>
                <a:latin typeface="Menlo Regular"/>
                <a:cs typeface="Menlo Regular"/>
              </a:rPr>
              <a:t>job.copybook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}"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 Resource copybook)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throws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Exception {</a:t>
            </a: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FixedWidthCobolItemReader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&lt;Store&gt;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FixedWidthCobolItemReader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&lt;&gt;(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inputFile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,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copybook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,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line -&gt; {</a:t>
            </a:r>
            <a:b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Store store =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Store()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store.setStoreNumber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"STORE-NO"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asInt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store.setRegionNumber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"REGION-NO"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asInt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store.setStoreName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"STORE-NAME"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store.setNewStore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"NEW-STORE"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().equals(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"Y"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store.setActiveStore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"ACTIVE-STORE"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().equals(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"Y"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store.setClosedStore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"CLOSED-STORE"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().equals(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"Y"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store.setDcType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"DC-TYPE"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());</a:t>
            </a:r>
            <a:br>
              <a:rPr lang="en-US" dirty="0">
                <a:latin typeface="Menlo Regular"/>
                <a:cs typeface="Menlo Regular"/>
              </a:rPr>
            </a:br>
            <a:endParaRPr lang="mr-IN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13301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CCFD0E-F954-554E-8D86-D94D815F0CD7}"/>
              </a:ext>
            </a:extLst>
          </p:cNvPr>
          <p:cNvGrpSpPr/>
          <p:nvPr/>
        </p:nvGrpSpPr>
        <p:grpSpPr>
          <a:xfrm>
            <a:off x="655058" y="1166812"/>
            <a:ext cx="7833884" cy="2809876"/>
            <a:chOff x="581024" y="1166812"/>
            <a:chExt cx="7833884" cy="2809876"/>
          </a:xfrm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80936FFF-4B65-E94E-BBCD-47DBD538E3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4000"/>
                      </a14:imgEffect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2852" t="15741" r="13259" b="29630"/>
            <a:stretch/>
          </p:blipFill>
          <p:spPr>
            <a:xfrm>
              <a:off x="581024" y="1166812"/>
              <a:ext cx="3800475" cy="280987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0360580-A705-4047-A924-B13C5990D95D}"/>
                </a:ext>
              </a:extLst>
            </p:cNvPr>
            <p:cNvSpPr txBox="1"/>
            <p:nvPr/>
          </p:nvSpPr>
          <p:spPr>
            <a:xfrm>
              <a:off x="4158615" y="1314450"/>
              <a:ext cx="4256293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/>
                <a:t>ERROR </a:t>
              </a:r>
              <a:r>
                <a:rPr lang="en-US" sz="4500" dirty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HANDLING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8897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5FD1318-69C3-BD47-8780-5C02829D3FAE}"/>
              </a:ext>
            </a:extLst>
          </p:cNvPr>
          <p:cNvGrpSpPr/>
          <p:nvPr/>
        </p:nvGrpSpPr>
        <p:grpSpPr>
          <a:xfrm>
            <a:off x="1491142" y="764593"/>
            <a:ext cx="6161717" cy="3614314"/>
            <a:chOff x="646344" y="567161"/>
            <a:chExt cx="6161717" cy="361431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760AA4E-758F-AD43-AB49-BCCA4DDE62DE}"/>
                </a:ext>
              </a:extLst>
            </p:cNvPr>
            <p:cNvSpPr txBox="1"/>
            <p:nvPr/>
          </p:nvSpPr>
          <p:spPr>
            <a:xfrm>
              <a:off x="4572000" y="1274445"/>
              <a:ext cx="2236061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>
                  <a:solidFill>
                    <a:srgbClr val="000000"/>
                  </a:solidFill>
                </a:rPr>
                <a:t>RESTART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CC768463-7341-184C-AC78-5F4DDDC0C3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3519"/>
            <a:stretch/>
          </p:blipFill>
          <p:spPr>
            <a:xfrm>
              <a:off x="646344" y="567161"/>
              <a:ext cx="4179293" cy="3614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1188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6147DC-1322-4A44-9B13-234F0F6D583D}"/>
              </a:ext>
            </a:extLst>
          </p:cNvPr>
          <p:cNvGrpSpPr/>
          <p:nvPr/>
        </p:nvGrpSpPr>
        <p:grpSpPr>
          <a:xfrm>
            <a:off x="2109766" y="828675"/>
            <a:ext cx="4924469" cy="3486150"/>
            <a:chOff x="2000250" y="857250"/>
            <a:chExt cx="4924469" cy="34861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D6E6E37-AB0B-6F4D-AF1D-54CF476ABC34}"/>
                </a:ext>
              </a:extLst>
            </p:cNvPr>
            <p:cNvSpPr txBox="1"/>
            <p:nvPr/>
          </p:nvSpPr>
          <p:spPr>
            <a:xfrm>
              <a:off x="5682071" y="1204776"/>
              <a:ext cx="1242648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/>
                <a:t>SKIP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394CB987-C770-6440-BBA6-55CEC2A01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556"/>
            <a:stretch/>
          </p:blipFill>
          <p:spPr>
            <a:xfrm>
              <a:off x="2000250" y="857250"/>
              <a:ext cx="4128336" cy="3486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34744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7C73E5A-9403-5A46-B12E-54DB5F9DCB77}"/>
              </a:ext>
            </a:extLst>
          </p:cNvPr>
          <p:cNvGrpSpPr/>
          <p:nvPr/>
        </p:nvGrpSpPr>
        <p:grpSpPr>
          <a:xfrm>
            <a:off x="1479090" y="366713"/>
            <a:ext cx="6185820" cy="4410075"/>
            <a:chOff x="590550" y="0"/>
            <a:chExt cx="6185820" cy="4410075"/>
          </a:xfrm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AF0FD019-4548-B84A-8260-D1E955327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4259"/>
            <a:stretch/>
          </p:blipFill>
          <p:spPr>
            <a:xfrm>
              <a:off x="590550" y="0"/>
              <a:ext cx="5143500" cy="441007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C1271DC-AA25-1546-B1BC-17B7A04FC409}"/>
                </a:ext>
              </a:extLst>
            </p:cNvPr>
            <p:cNvSpPr txBox="1"/>
            <p:nvPr/>
          </p:nvSpPr>
          <p:spPr>
            <a:xfrm>
              <a:off x="5106489" y="1040674"/>
              <a:ext cx="1669881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/>
                <a:t>RETRY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100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5C0E12-CDA4-8049-BA3D-963EF89B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882" y="219401"/>
            <a:ext cx="2544365" cy="36366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7CC843-439C-D94F-B4D9-690D620CF8BB}"/>
              </a:ext>
            </a:extLst>
          </p:cNvPr>
          <p:cNvSpPr txBox="1"/>
          <p:nvPr/>
        </p:nvSpPr>
        <p:spPr>
          <a:xfrm>
            <a:off x="883554" y="4068401"/>
            <a:ext cx="7376891" cy="437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dirty="0"/>
              <a:t>https://</a:t>
            </a:r>
            <a:r>
              <a:rPr lang="en-US" sz="2800" b="1" dirty="0" err="1"/>
              <a:t>www.apress.com</a:t>
            </a:r>
            <a:r>
              <a:rPr lang="en-US" sz="2800" b="1" dirty="0"/>
              <a:t>/us/book/9781484237236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D851C6-B7C1-8045-A634-A7C1114D5669}"/>
              </a:ext>
            </a:extLst>
          </p:cNvPr>
          <p:cNvSpPr txBox="1"/>
          <p:nvPr/>
        </p:nvSpPr>
        <p:spPr>
          <a:xfrm>
            <a:off x="956709" y="900808"/>
            <a:ext cx="3071675" cy="2273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5000" b="1" dirty="0"/>
              <a:t>AVAILABLE</a:t>
            </a:r>
          </a:p>
          <a:p>
            <a:pPr>
              <a:lnSpc>
                <a:spcPts val="8360"/>
              </a:lnSpc>
            </a:pPr>
            <a:r>
              <a:rPr lang="en-US" sz="10300" b="1" dirty="0">
                <a:solidFill>
                  <a:srgbClr val="752D12"/>
                </a:solidFill>
              </a:rPr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33397067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8DABE-827A-A748-86DB-52EF6AA82D4B}"/>
              </a:ext>
            </a:extLst>
          </p:cNvPr>
          <p:cNvSpPr/>
          <p:nvPr/>
        </p:nvSpPr>
        <p:spPr>
          <a:xfrm rot="20766988">
            <a:off x="544390" y="-1605460"/>
            <a:ext cx="17199221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/**</a:t>
            </a:r>
            <a:b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</a:br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 * </a:t>
            </a:r>
            <a:r>
              <a:rPr lang="en-US" b="1" i="1" dirty="0">
                <a:solidFill>
                  <a:srgbClr val="689956"/>
                </a:solidFill>
                <a:latin typeface="Menlo Regular"/>
                <a:cs typeface="Menlo Regular"/>
              </a:rPr>
              <a:t>@author </a:t>
            </a:r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Michael Minella</a:t>
            </a:r>
            <a:b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</a:br>
            <a: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  <a:t> */</a:t>
            </a:r>
            <a:br>
              <a:rPr lang="en-US" i="1" dirty="0">
                <a:solidFill>
                  <a:srgbClr val="689956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EnableBatchProcessing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@Configuration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public class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BatchConfiguration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{</a:t>
            </a:r>
            <a:br>
              <a:rPr lang="en-US" dirty="0"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Autowired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private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JobBuilderFactory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785895"/>
                </a:solidFill>
                <a:latin typeface="Menlo Regular"/>
                <a:cs typeface="Menlo Regular"/>
              </a:rPr>
              <a:t>jobBuilderFactory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Autowired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private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StepBuilderFactory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785895"/>
                </a:solidFill>
                <a:latin typeface="Menlo Regular"/>
                <a:cs typeface="Menlo Regular"/>
              </a:rPr>
              <a:t>stepBuilderFactory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@Bean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   @</a:t>
            </a:r>
            <a:r>
              <a:rPr lang="en-US" dirty="0" err="1">
                <a:solidFill>
                  <a:srgbClr val="BABB50"/>
                </a:solidFill>
                <a:latin typeface="Menlo Regular"/>
                <a:cs typeface="Menlo Regular"/>
              </a:rPr>
              <a:t>StepScope</a:t>
            </a:r>
            <a:b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public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FixedWidthCobolItemReader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&lt;Store&gt;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D6914A"/>
                </a:solidFill>
                <a:latin typeface="Menlo Regular"/>
                <a:cs typeface="Menlo Regular"/>
              </a:rPr>
              <a:t>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"file: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#{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jobParameters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[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'</a:t>
            </a:r>
            <a:r>
              <a:rPr lang="en-US" dirty="0" err="1">
                <a:solidFill>
                  <a:srgbClr val="689956"/>
                </a:solidFill>
                <a:latin typeface="Menlo Regular"/>
                <a:cs typeface="Menlo Regular"/>
              </a:rPr>
              <a:t>localFilePath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'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]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}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 Resource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inputFile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,</a:t>
            </a:r>
            <a:r>
              <a:rPr lang="en-US" dirty="0">
                <a:latin typeface="Menlo Regular"/>
                <a:cs typeface="Menlo Regular"/>
              </a:rPr>
              <a:t> </a:t>
            </a: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                              </a:t>
            </a:r>
            <a:r>
              <a:rPr lang="en-US" dirty="0">
                <a:solidFill>
                  <a:srgbClr val="BABB50"/>
                </a:solidFill>
                <a:latin typeface="Menlo Regular"/>
                <a:cs typeface="Menlo Regular"/>
              </a:rPr>
              <a:t>@Value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"${</a:t>
            </a:r>
            <a:r>
              <a:rPr lang="en-US" dirty="0" err="1">
                <a:solidFill>
                  <a:srgbClr val="689956"/>
                </a:solidFill>
                <a:latin typeface="Menlo Regular"/>
                <a:cs typeface="Menlo Regular"/>
              </a:rPr>
              <a:t>job.copybook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}"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 Resource copybook)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throws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Exception {</a:t>
            </a: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FixedWidthCobolItemReader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&lt;Store&gt;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FixedWidthCobolItemReader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&lt;&gt;(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inputFile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,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copybook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,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line -&gt; {</a:t>
            </a:r>
            <a:b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Store store =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Store()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br>
              <a:rPr lang="en-US" dirty="0"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store.setStoreNumber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"STORE-NO"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asInt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store.setRegionNumber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"REGION-NO"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asInt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store.setStoreName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"STORE-NAME"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store.setNewStore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"NEW-STORE"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().equals(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"Y"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store.setActiveStore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"ACTIVE-STORE"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().equals(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"Y"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store.setClosedStore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"CLOSED-STORE"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().equals(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"Y"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))</a:t>
            </a:r>
            <a: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  <a:t>;</a:t>
            </a:r>
            <a:br>
              <a:rPr lang="en-US" dirty="0">
                <a:solidFill>
                  <a:srgbClr val="A6693E"/>
                </a:solidFill>
                <a:latin typeface="Menlo Regular"/>
                <a:cs typeface="Menlo Regular"/>
              </a:rPr>
            </a:br>
            <a:r>
              <a:rPr lang="en-US" dirty="0">
                <a:latin typeface="Menlo Regular"/>
                <a:cs typeface="Menlo Regular"/>
              </a:rPr>
              <a:t>        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store.setDcType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line.getFieldValue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</a:t>
            </a:r>
            <a:r>
              <a:rPr lang="en-US" dirty="0">
                <a:solidFill>
                  <a:srgbClr val="689956"/>
                </a:solidFill>
                <a:latin typeface="Menlo Regular"/>
                <a:cs typeface="Menlo Regular"/>
              </a:rPr>
              <a:t>"DC-TYPE"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).</a:t>
            </a:r>
            <a:r>
              <a:rPr lang="en-US" dirty="0" err="1">
                <a:solidFill>
                  <a:srgbClr val="A0AEC6"/>
                </a:solidFill>
                <a:latin typeface="Menlo Regular"/>
                <a:cs typeface="Menlo Regular"/>
              </a:rPr>
              <a:t>asString</a:t>
            </a:r>
            <a:r>
              <a:rPr lang="en-US" dirty="0">
                <a:solidFill>
                  <a:srgbClr val="A0AEC6"/>
                </a:solidFill>
                <a:latin typeface="Menlo Regular"/>
                <a:cs typeface="Menlo Regular"/>
              </a:rPr>
              <a:t>());</a:t>
            </a:r>
            <a:br>
              <a:rPr lang="en-US" dirty="0">
                <a:latin typeface="Menlo Regular"/>
                <a:cs typeface="Menlo Regular"/>
              </a:rPr>
            </a:br>
            <a:endParaRPr lang="mr-IN" dirty="0"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817900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DE84E0C-4D7D-E44F-B639-1C6825243741}"/>
              </a:ext>
            </a:extLst>
          </p:cNvPr>
          <p:cNvGrpSpPr/>
          <p:nvPr/>
        </p:nvGrpSpPr>
        <p:grpSpPr>
          <a:xfrm>
            <a:off x="1022720" y="333375"/>
            <a:ext cx="7098560" cy="4476750"/>
            <a:chOff x="158791" y="446560"/>
            <a:chExt cx="7098560" cy="4476750"/>
          </a:xfrm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B4F3C66D-C0B1-5D42-826A-2DB1992E27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2963"/>
            <a:stretch/>
          </p:blipFill>
          <p:spPr>
            <a:xfrm rot="21293363">
              <a:off x="158791" y="446560"/>
              <a:ext cx="5143500" cy="447675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599CD4E-7C7F-4A48-9E40-A3F57F471905}"/>
                </a:ext>
              </a:extLst>
            </p:cNvPr>
            <p:cNvSpPr txBox="1"/>
            <p:nvPr/>
          </p:nvSpPr>
          <p:spPr>
            <a:xfrm>
              <a:off x="4572000" y="1387112"/>
              <a:ext cx="2685351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>
                  <a:solidFill>
                    <a:schemeClr val="bg1"/>
                  </a:solidFill>
                </a:rPr>
                <a:t>LISTENERS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7683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DCDAE3E-E9D6-DA44-87F3-2272F93917E4}"/>
              </a:ext>
            </a:extLst>
          </p:cNvPr>
          <p:cNvGrpSpPr/>
          <p:nvPr/>
        </p:nvGrpSpPr>
        <p:grpSpPr>
          <a:xfrm>
            <a:off x="1678305" y="542925"/>
            <a:ext cx="5787390" cy="4057651"/>
            <a:chOff x="1118235" y="561974"/>
            <a:chExt cx="5787390" cy="40576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6B0DC5-0589-0648-9C43-B93CB1ABDF05}"/>
                </a:ext>
              </a:extLst>
            </p:cNvPr>
            <p:cNvSpPr txBox="1"/>
            <p:nvPr/>
          </p:nvSpPr>
          <p:spPr>
            <a:xfrm>
              <a:off x="1118235" y="1210764"/>
              <a:ext cx="3976088" cy="12464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4500"/>
                </a:lnSpc>
              </a:pPr>
              <a:r>
                <a:rPr lang="en-US" sz="4500" dirty="0">
                  <a:solidFill>
                    <a:schemeClr val="bg1"/>
                  </a:solidFill>
                </a:rPr>
                <a:t>SCALING</a:t>
              </a:r>
              <a:r>
                <a:rPr lang="en-US" sz="4500" dirty="0"/>
                <a:t> </a:t>
              </a:r>
              <a:r>
                <a:rPr lang="en-US" sz="4500" dirty="0">
                  <a:solidFill>
                    <a:srgbClr val="151A3C"/>
                  </a:solidFill>
                </a:rPr>
                <a:t>BATCH </a:t>
              </a:r>
            </a:p>
            <a:p>
              <a:pPr>
                <a:lnSpc>
                  <a:spcPts val="4500"/>
                </a:lnSpc>
              </a:pPr>
              <a:r>
                <a:rPr lang="en-US" sz="4500" dirty="0">
                  <a:solidFill>
                    <a:srgbClr val="151A3C"/>
                  </a:solidFill>
                </a:rPr>
                <a:t>PROCESSES</a:t>
              </a:r>
            </a:p>
          </p:txBody>
        </p:sp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6D781033-A8E5-AB4C-8F0E-D8D6EC67C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t="9745" r="21361" b="26098"/>
            <a:stretch/>
          </p:blipFill>
          <p:spPr>
            <a:xfrm>
              <a:off x="1932023" y="561974"/>
              <a:ext cx="4973602" cy="4057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59172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2146656"/>
              <a:ext cx="6815312" cy="797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MULTITHREADED </a:t>
              </a:r>
              <a:r>
                <a:rPr lang="en-US" sz="55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STEPS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7206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1938625"/>
              <a:ext cx="6703702" cy="1054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7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PARALLEL </a:t>
              </a:r>
              <a:r>
                <a:rPr lang="en-US" sz="75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STEPS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1418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2" y="1116866"/>
            <a:ext cx="7966245" cy="2246769"/>
            <a:chOff x="438478" y="1116866"/>
            <a:chExt cx="7966245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1752492"/>
              <a:ext cx="7045518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ASYNC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ITEMPROCESSOR/ITEMWRITER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601823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26361" y="1785339"/>
              <a:ext cx="6684725" cy="1259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91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PARTITIONING</a:t>
              </a:r>
              <a:endParaRPr lang="en-US" sz="91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3655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52287" cy="2246769"/>
            <a:chOff x="438478" y="1116866"/>
            <a:chExt cx="7952287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26361" y="1993370"/>
              <a:ext cx="7064404" cy="990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7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REMOTE CHUNKING</a:t>
              </a:r>
              <a:endParaRPr lang="en-US" sz="70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33531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729E60-3DAB-2448-91C2-979A79FF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4"/>
            <a:ext cx="9144000" cy="51341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6E060A5-0EE4-4247-9A66-7E573DDD3A98}"/>
              </a:ext>
            </a:extLst>
          </p:cNvPr>
          <p:cNvSpPr/>
          <p:nvPr/>
        </p:nvSpPr>
        <p:spPr>
          <a:xfrm>
            <a:off x="1714499" y="4172756"/>
            <a:ext cx="60293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tropolis" pitchFamily="2" charset="77"/>
              </a:rPr>
              <a:t>https://www.youtube.com/watch?v=J6IPlfm7N6w</a:t>
            </a:r>
          </a:p>
        </p:txBody>
      </p:sp>
    </p:spTree>
    <p:extLst>
      <p:ext uri="{BB962C8B-B14F-4D97-AF65-F5344CB8AC3E}">
        <p14:creationId xmlns:p14="http://schemas.microsoft.com/office/powerpoint/2010/main" val="41878922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A3AF395-3B90-A34C-A1E8-01C00096CF66}"/>
              </a:ext>
            </a:extLst>
          </p:cNvPr>
          <p:cNvGrpSpPr/>
          <p:nvPr/>
        </p:nvGrpSpPr>
        <p:grpSpPr>
          <a:xfrm>
            <a:off x="882185" y="340359"/>
            <a:ext cx="7379631" cy="4462782"/>
            <a:chOff x="1110887" y="340359"/>
            <a:chExt cx="7379631" cy="44627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001F72B-1331-7744-ADC7-2D2DB95B172C}"/>
                </a:ext>
              </a:extLst>
            </p:cNvPr>
            <p:cNvSpPr txBox="1"/>
            <p:nvPr/>
          </p:nvSpPr>
          <p:spPr>
            <a:xfrm>
              <a:off x="1110887" y="3399336"/>
              <a:ext cx="3998531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>
                  <a:solidFill>
                    <a:srgbClr val="1B2D0C"/>
                  </a:solidFill>
                </a:rPr>
                <a:t>ORCHESTRATION</a:t>
              </a:r>
            </a:p>
          </p:txBody>
        </p:sp>
        <p:pic>
          <p:nvPicPr>
            <p:cNvPr id="3" name="Picture 2" descr="noun_396020_cc.png">
              <a:extLst>
                <a:ext uri="{FF2B5EF4-FFF2-40B4-BE49-F238E27FC236}">
                  <a16:creationId xmlns:a16="http://schemas.microsoft.com/office/drawing/2014/main" id="{9800D6BB-FA60-4A47-9641-879602FBB8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35"/>
            <a:stretch/>
          </p:blipFill>
          <p:spPr>
            <a:xfrm>
              <a:off x="3347018" y="340359"/>
              <a:ext cx="5143500" cy="4462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243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ffHeapLogoBig.png">
            <a:extLst>
              <a:ext uri="{FF2B5EF4-FFF2-40B4-BE49-F238E27FC236}">
                <a16:creationId xmlns:a16="http://schemas.microsoft.com/office/drawing/2014/main" id="{417350E8-6CFC-8841-B1AA-0BA330EB38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1" b="13746"/>
          <a:stretch/>
        </p:blipFill>
        <p:spPr>
          <a:xfrm>
            <a:off x="1185083" y="836243"/>
            <a:ext cx="6773834" cy="34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669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0D6E0E-C656-094D-90D6-4C14EDD4211B}"/>
              </a:ext>
            </a:extLst>
          </p:cNvPr>
          <p:cNvSpPr txBox="1"/>
          <p:nvPr/>
        </p:nvSpPr>
        <p:spPr>
          <a:xfrm>
            <a:off x="592332" y="1237688"/>
            <a:ext cx="4876463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solidFill>
                  <a:srgbClr val="1B2D0C"/>
                </a:solidFill>
              </a:rPr>
              <a:t>SPRING CLOUD </a:t>
            </a:r>
            <a:r>
              <a:rPr lang="en-US" sz="4500" dirty="0">
                <a:solidFill>
                  <a:schemeClr val="bg1"/>
                </a:solidFill>
              </a:rPr>
              <a:t>TASK</a:t>
            </a:r>
          </a:p>
        </p:txBody>
      </p:sp>
      <p:pic>
        <p:nvPicPr>
          <p:cNvPr id="4" name="Picture 3" descr="spring-cloud-BW.png">
            <a:extLst>
              <a:ext uri="{FF2B5EF4-FFF2-40B4-BE49-F238E27FC236}">
                <a16:creationId xmlns:a16="http://schemas.microsoft.com/office/drawing/2014/main" id="{B0090138-E78B-364A-9472-2A106359EFD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71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8BC3723-B4FC-AC4D-A7B8-A1471931C014}"/>
              </a:ext>
            </a:extLst>
          </p:cNvPr>
          <p:cNvGrpSpPr/>
          <p:nvPr/>
        </p:nvGrpSpPr>
        <p:grpSpPr>
          <a:xfrm>
            <a:off x="322638" y="-21444"/>
            <a:ext cx="8498724" cy="5186388"/>
            <a:chOff x="256086" y="-351772"/>
            <a:chExt cx="8498724" cy="51863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5A1551C-792E-134D-BCA6-2DD406FA2450}"/>
                </a:ext>
              </a:extLst>
            </p:cNvPr>
            <p:cNvSpPr txBox="1"/>
            <p:nvPr/>
          </p:nvSpPr>
          <p:spPr>
            <a:xfrm>
              <a:off x="256086" y="3197075"/>
              <a:ext cx="6342442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>
                  <a:solidFill>
                    <a:srgbClr val="1B2D0C"/>
                  </a:solidFill>
                </a:rPr>
                <a:t>SPRING CLOUD</a:t>
              </a:r>
              <a:r>
                <a:rPr lang="en-US" sz="4500" dirty="0">
                  <a:solidFill>
                    <a:schemeClr val="bg1"/>
                  </a:solidFill>
                </a:rPr>
                <a:t> DATA FLOW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0AFDE6-A2DA-D648-B30F-AAAA03E43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422" y="-351772"/>
              <a:ext cx="5186388" cy="5186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5236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541995-DFD6-AA49-97FD-8256E9072E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7" t="10741" r="34339" b="10955"/>
          <a:stretch/>
        </p:blipFill>
        <p:spPr>
          <a:xfrm>
            <a:off x="1" y="-894839"/>
            <a:ext cx="6134099" cy="5762114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DC8A26-676E-834A-B9E9-3481A238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7" t="10741" r="4292" b="20109"/>
          <a:stretch/>
        </p:blipFill>
        <p:spPr>
          <a:xfrm>
            <a:off x="0" y="-907074"/>
            <a:ext cx="9144000" cy="508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036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44372F-8218-E146-8B30-CEA133B648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10760"/>
          <a:stretch/>
        </p:blipFill>
        <p:spPr>
          <a:xfrm>
            <a:off x="700398" y="0"/>
            <a:ext cx="6910077" cy="51435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B51BEF-4D50-6446-8597-B9B9D1BB74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48"/>
          <a:stretch/>
        </p:blipFill>
        <p:spPr>
          <a:xfrm>
            <a:off x="700398" y="0"/>
            <a:ext cx="7743204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84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B783D64-64EC-274D-A80D-9B6D80386016}"/>
              </a:ext>
            </a:extLst>
          </p:cNvPr>
          <p:cNvGrpSpPr/>
          <p:nvPr/>
        </p:nvGrpSpPr>
        <p:grpSpPr>
          <a:xfrm>
            <a:off x="976966" y="342356"/>
            <a:ext cx="7190068" cy="4458789"/>
            <a:chOff x="0" y="243840"/>
            <a:chExt cx="7190068" cy="44587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3BE821-D1E9-7C4C-9F10-F6CE0625B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</a:blip>
            <a:srcRect b="13312"/>
            <a:stretch/>
          </p:blipFill>
          <p:spPr>
            <a:xfrm>
              <a:off x="0" y="243840"/>
              <a:ext cx="5143500" cy="4458789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C147C11-D463-114B-B296-202333E5CA1A}"/>
                </a:ext>
              </a:extLst>
            </p:cNvPr>
            <p:cNvSpPr txBox="1"/>
            <p:nvPr/>
          </p:nvSpPr>
          <p:spPr>
            <a:xfrm>
              <a:off x="4397829" y="1193074"/>
              <a:ext cx="2792239" cy="7848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500" dirty="0"/>
                <a:t>THANK </a:t>
              </a:r>
              <a:r>
                <a:rPr lang="en-US" sz="4500" dirty="0">
                  <a:solidFill>
                    <a:srgbClr val="800000"/>
                  </a:solidFill>
                </a:rPr>
                <a:t>YOU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88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0274928-87A4-934E-98CC-9C8F82C47456}"/>
              </a:ext>
            </a:extLst>
          </p:cNvPr>
          <p:cNvGrpSpPr/>
          <p:nvPr/>
        </p:nvGrpSpPr>
        <p:grpSpPr>
          <a:xfrm>
            <a:off x="747601" y="257175"/>
            <a:ext cx="7648796" cy="1371600"/>
            <a:chOff x="747601" y="223270"/>
            <a:chExt cx="7648796" cy="13716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C4D8FD-7172-C149-8F1F-CAEDAD9C55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b="-1579"/>
            <a:stretch/>
          </p:blipFill>
          <p:spPr>
            <a:xfrm>
              <a:off x="2840077" y="223270"/>
              <a:ext cx="1350285" cy="1371600"/>
            </a:xfrm>
            <a:prstGeom prst="rect">
              <a:avLst/>
            </a:prstGeom>
          </p:spPr>
        </p:pic>
        <p:pic>
          <p:nvPicPr>
            <p:cNvPr id="4" name="Picture 3" descr="noun_396020_cc.png">
              <a:extLst>
                <a:ext uri="{FF2B5EF4-FFF2-40B4-BE49-F238E27FC236}">
                  <a16:creationId xmlns:a16="http://schemas.microsoft.com/office/drawing/2014/main" id="{9CC09F22-D29E-644C-9216-F4285EB0E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1578"/>
            <a:stretch/>
          </p:blipFill>
          <p:spPr>
            <a:xfrm>
              <a:off x="4937963" y="223270"/>
              <a:ext cx="1350286" cy="1371600"/>
            </a:xfrm>
            <a:prstGeom prst="rect">
              <a:avLst/>
            </a:prstGeom>
          </p:spPr>
        </p:pic>
        <p:pic>
          <p:nvPicPr>
            <p:cNvPr id="10" name="Picture 9" descr="A close up of a logo&#10;&#10;Description automatically generated">
              <a:extLst>
                <a:ext uri="{FF2B5EF4-FFF2-40B4-BE49-F238E27FC236}">
                  <a16:creationId xmlns:a16="http://schemas.microsoft.com/office/drawing/2014/main" id="{9624F978-8C15-8847-AD5D-D64FDC5CB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t="-1" b="-812"/>
            <a:stretch/>
          </p:blipFill>
          <p:spPr>
            <a:xfrm>
              <a:off x="7035850" y="223270"/>
              <a:ext cx="1360547" cy="1371600"/>
            </a:xfrm>
            <a:prstGeom prst="rect">
              <a:avLst/>
            </a:prstGeom>
          </p:spPr>
        </p:pic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617303FC-80B1-A241-B35C-925701698E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</a:blip>
            <a:srcRect b="-1987"/>
            <a:stretch/>
          </p:blipFill>
          <p:spPr>
            <a:xfrm>
              <a:off x="747601" y="223270"/>
              <a:ext cx="1344875" cy="13716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914F251-EDAE-764B-8178-F9B4950CDE80}"/>
              </a:ext>
            </a:extLst>
          </p:cNvPr>
          <p:cNvGrpSpPr/>
          <p:nvPr/>
        </p:nvGrpSpPr>
        <p:grpSpPr>
          <a:xfrm>
            <a:off x="687975" y="3514725"/>
            <a:ext cx="7768050" cy="1371600"/>
            <a:chOff x="687975" y="3508620"/>
            <a:chExt cx="7768050" cy="1371600"/>
          </a:xfrm>
        </p:grpSpPr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DCFF0A25-27DD-3D4B-B2FA-3FFE7503F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l="5715" t="9744" r="3542" b="-32"/>
            <a:stretch/>
          </p:blipFill>
          <p:spPr>
            <a:xfrm>
              <a:off x="7077506" y="3508620"/>
              <a:ext cx="1378519" cy="1371600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9328D4A4-FD80-C140-A700-AB76E0B35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2773"/>
            <a:stretch/>
          </p:blipFill>
          <p:spPr>
            <a:xfrm>
              <a:off x="2794926" y="3508620"/>
              <a:ext cx="1410718" cy="1371600"/>
            </a:xfrm>
            <a:prstGeom prst="rect">
              <a:avLst/>
            </a:prstGeom>
          </p:spPr>
        </p:pic>
        <p:pic>
          <p:nvPicPr>
            <p:cNvPr id="9" name="Picture 8" descr="A close up of a logo&#10;&#10;Description automatically generated">
              <a:extLst>
                <a:ext uri="{FF2B5EF4-FFF2-40B4-BE49-F238E27FC236}">
                  <a16:creationId xmlns:a16="http://schemas.microsoft.com/office/drawing/2014/main" id="{6F907CCE-2BF4-6D42-A080-F99BB1DD8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alphaModFix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4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l="4513" t="15741" r="7681" b="3751"/>
            <a:stretch/>
          </p:blipFill>
          <p:spPr>
            <a:xfrm>
              <a:off x="4893619" y="3508620"/>
              <a:ext cx="1495912" cy="1371600"/>
            </a:xfrm>
            <a:prstGeom prst="rect">
              <a:avLst/>
            </a:prstGeom>
          </p:spPr>
        </p:pic>
        <p:pic>
          <p:nvPicPr>
            <p:cNvPr id="12" name="Picture 11" descr="A close up of a logo&#10;&#10;Description automatically generated">
              <a:extLst>
                <a:ext uri="{FF2B5EF4-FFF2-40B4-BE49-F238E27FC236}">
                  <a16:creationId xmlns:a16="http://schemas.microsoft.com/office/drawing/2014/main" id="{CD1FC0C5-6539-9947-B2B2-D567A1E118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alphaModFix/>
            </a:blip>
            <a:srcRect b="3339"/>
            <a:stretch/>
          </p:blipFill>
          <p:spPr>
            <a:xfrm>
              <a:off x="687975" y="3508620"/>
              <a:ext cx="1418976" cy="13716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850148-6423-DC4B-B2C3-A3ED12BB8B71}"/>
              </a:ext>
            </a:extLst>
          </p:cNvPr>
          <p:cNvGrpSpPr/>
          <p:nvPr/>
        </p:nvGrpSpPr>
        <p:grpSpPr>
          <a:xfrm>
            <a:off x="693237" y="1885950"/>
            <a:ext cx="7757528" cy="1371600"/>
            <a:chOff x="693237" y="1937027"/>
            <a:chExt cx="7757528" cy="1371600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5D100818-09D6-F045-A97C-7C84F59BD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4567"/>
            <a:stretch/>
          </p:blipFill>
          <p:spPr>
            <a:xfrm>
              <a:off x="4948688" y="1937027"/>
              <a:ext cx="1437240" cy="1371600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71B5969C-A425-C442-8FCE-ED083406D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2178"/>
            <a:stretch/>
          </p:blipFill>
          <p:spPr>
            <a:xfrm>
              <a:off x="7079165" y="1951956"/>
              <a:ext cx="1371600" cy="1341743"/>
            </a:xfrm>
            <a:prstGeom prst="rect">
              <a:avLst/>
            </a:prstGeom>
          </p:spPr>
        </p:pic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EBBC27BE-2313-FF4D-8AD7-448DD9F1A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alphaModFix/>
            </a:blip>
            <a:srcRect b="4861"/>
            <a:stretch/>
          </p:blipFill>
          <p:spPr>
            <a:xfrm>
              <a:off x="2813765" y="1937027"/>
              <a:ext cx="1441686" cy="1371600"/>
            </a:xfrm>
            <a:prstGeom prst="rect">
              <a:avLst/>
            </a:prstGeom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D83DEB2E-FB71-E14D-AEBC-D40971541D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alphaModFix/>
            </a:blip>
            <a:srcRect b="3902"/>
            <a:stretch/>
          </p:blipFill>
          <p:spPr>
            <a:xfrm>
              <a:off x="693237" y="1937027"/>
              <a:ext cx="1427291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6405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BF32B15-DF4F-EA4A-8731-137889AB5A01}"/>
              </a:ext>
            </a:extLst>
          </p:cNvPr>
          <p:cNvGrpSpPr/>
          <p:nvPr/>
        </p:nvGrpSpPr>
        <p:grpSpPr>
          <a:xfrm>
            <a:off x="1229283" y="3514725"/>
            <a:ext cx="6685436" cy="1371600"/>
            <a:chOff x="1229283" y="2620518"/>
            <a:chExt cx="6685436" cy="1371600"/>
          </a:xfrm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6C6ED950-5FE5-5645-9533-4ED46E9704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b="1561"/>
            <a:stretch/>
          </p:blipFill>
          <p:spPr>
            <a:xfrm>
              <a:off x="3868748" y="2620518"/>
              <a:ext cx="1393348" cy="1371600"/>
            </a:xfrm>
            <a:prstGeom prst="rect">
              <a:avLst/>
            </a:prstGeom>
          </p:spPr>
        </p:pic>
        <p:pic>
          <p:nvPicPr>
            <p:cNvPr id="6" name="Picture 5" descr="A picture containing sitting, computer, computer, light&#10;&#10;Description automatically generated">
              <a:extLst>
                <a:ext uri="{FF2B5EF4-FFF2-40B4-BE49-F238E27FC236}">
                  <a16:creationId xmlns:a16="http://schemas.microsoft.com/office/drawing/2014/main" id="{A3855775-B3FC-8845-8C48-E751FB7365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3635"/>
            <a:stretch/>
          </p:blipFill>
          <p:spPr>
            <a:xfrm>
              <a:off x="6491379" y="2620518"/>
              <a:ext cx="1423340" cy="13716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FCB161-01DE-644A-8D55-DAB0E6805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7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2735"/>
            <a:stretch/>
          </p:blipFill>
          <p:spPr>
            <a:xfrm>
              <a:off x="1229283" y="2620518"/>
              <a:ext cx="1410182" cy="13716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8ADEEC-69CB-7F4B-8D1E-D8C9D7F46185}"/>
              </a:ext>
            </a:extLst>
          </p:cNvPr>
          <p:cNvGrpSpPr/>
          <p:nvPr/>
        </p:nvGrpSpPr>
        <p:grpSpPr>
          <a:xfrm>
            <a:off x="1238535" y="1885950"/>
            <a:ext cx="6684911" cy="1371600"/>
            <a:chOff x="1229544" y="3308008"/>
            <a:chExt cx="6684911" cy="13716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3EA454-5805-5C43-B4AB-6FD5CCF08C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80000"/>
                      </a14:imgEffect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2879"/>
            <a:stretch/>
          </p:blipFill>
          <p:spPr>
            <a:xfrm>
              <a:off x="6502184" y="3308008"/>
              <a:ext cx="1412271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AA5CCD-730A-7C46-83DE-610292A45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2500"/>
            <a:stretch/>
          </p:blipFill>
          <p:spPr>
            <a:xfrm>
              <a:off x="3865864" y="3308008"/>
              <a:ext cx="1406776" cy="1371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997EB17-D7FD-A045-BD8F-2D270F06A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alphaModFix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2500"/>
            <a:stretch/>
          </p:blipFill>
          <p:spPr>
            <a:xfrm>
              <a:off x="1229544" y="3308008"/>
              <a:ext cx="1406776" cy="13716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3A2A53-EFBD-8943-BC4C-10CDD0889C79}"/>
              </a:ext>
            </a:extLst>
          </p:cNvPr>
          <p:cNvGrpSpPr/>
          <p:nvPr/>
        </p:nvGrpSpPr>
        <p:grpSpPr>
          <a:xfrm>
            <a:off x="1220554" y="257175"/>
            <a:ext cx="6702892" cy="1371600"/>
            <a:chOff x="1220554" y="191605"/>
            <a:chExt cx="6702892" cy="1371600"/>
          </a:xfrm>
        </p:grpSpPr>
        <p:pic>
          <p:nvPicPr>
            <p:cNvPr id="3" name="Picture 2" descr="A close up of a logo&#10;&#10;Description automatically generated">
              <a:extLst>
                <a:ext uri="{FF2B5EF4-FFF2-40B4-BE49-F238E27FC236}">
                  <a16:creationId xmlns:a16="http://schemas.microsoft.com/office/drawing/2014/main" id="{B2F5EDAE-3527-FD48-A950-04CA98247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/>
            </a:blip>
            <a:srcRect b="3898"/>
            <a:stretch/>
          </p:blipFill>
          <p:spPr>
            <a:xfrm>
              <a:off x="6496217" y="191605"/>
              <a:ext cx="1427229" cy="1371600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A4390F73-FB97-774B-994D-95137C3143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alphaModFix/>
            </a:blip>
            <a:srcRect b="1612"/>
            <a:stretch/>
          </p:blipFill>
          <p:spPr>
            <a:xfrm>
              <a:off x="3881580" y="191605"/>
              <a:ext cx="1394083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BFD731E-9B38-7540-A95E-72B3E3511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alphaModFix/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4780"/>
            <a:stretch/>
          </p:blipFill>
          <p:spPr>
            <a:xfrm>
              <a:off x="1220554" y="191605"/>
              <a:ext cx="1440472" cy="137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64902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2;p20">
            <a:extLst>
              <a:ext uri="{FF2B5EF4-FFF2-40B4-BE49-F238E27FC236}">
                <a16:creationId xmlns:a16="http://schemas.microsoft.com/office/drawing/2014/main" id="{AE8F6C70-E31A-A047-A535-225AC18D714F}"/>
              </a:ext>
            </a:extLst>
          </p:cNvPr>
          <p:cNvSpPr txBox="1">
            <a:spLocks/>
          </p:cNvSpPr>
          <p:nvPr/>
        </p:nvSpPr>
        <p:spPr>
          <a:xfrm>
            <a:off x="685800" y="1084418"/>
            <a:ext cx="7772400" cy="74580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Metropolis Semi" pitchFamily="2" charset="77"/>
              </a:rPr>
              <a:t>Stay Connected.</a:t>
            </a:r>
          </a:p>
        </p:txBody>
      </p:sp>
      <p:sp>
        <p:nvSpPr>
          <p:cNvPr id="3" name="Google Shape;327;p20">
            <a:extLst>
              <a:ext uri="{FF2B5EF4-FFF2-40B4-BE49-F238E27FC236}">
                <a16:creationId xmlns:a16="http://schemas.microsoft.com/office/drawing/2014/main" id="{3CEEEF39-753B-9140-B78B-CC895239A545}"/>
              </a:ext>
            </a:extLst>
          </p:cNvPr>
          <p:cNvSpPr txBox="1">
            <a:spLocks/>
          </p:cNvSpPr>
          <p:nvPr/>
        </p:nvSpPr>
        <p:spPr>
          <a:xfrm>
            <a:off x="670719" y="1973263"/>
            <a:ext cx="7802561" cy="1741487"/>
          </a:xfrm>
          <a:prstGeom prst="rect">
            <a:avLst/>
          </a:prstGeom>
        </p:spPr>
        <p:txBody>
          <a:bodyPr lIns="45725" tIns="45725" rIns="45725" bIns="45725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400"/>
              </a:spcBef>
              <a:buNone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Metropolis Regular"/>
              </a:defRPr>
            </a:pPr>
            <a:r>
              <a:rPr lang="en-US" sz="1800" dirty="0">
                <a:solidFill>
                  <a:srgbClr val="FFFFFF"/>
                </a:solidFill>
                <a:latin typeface="Metropolis" pitchFamily="2" charset="77"/>
                <a:ea typeface="+mj-ea"/>
                <a:cs typeface="+mj-cs"/>
                <a:sym typeface="Metropolis Regular"/>
              </a:rPr>
              <a:t>Follow us at @</a:t>
            </a:r>
            <a:r>
              <a:rPr lang="en-US" sz="1800" dirty="0" err="1">
                <a:solidFill>
                  <a:srgbClr val="FFFFFF"/>
                </a:solidFill>
                <a:latin typeface="Metropolis" pitchFamily="2" charset="77"/>
                <a:ea typeface="+mj-ea"/>
                <a:cs typeface="+mj-cs"/>
                <a:sym typeface="Metropolis Regular"/>
              </a:rPr>
              <a:t>springbatch</a:t>
            </a:r>
            <a:endParaRPr lang="en-US" sz="1800" dirty="0">
              <a:solidFill>
                <a:srgbClr val="FFFFFF"/>
              </a:solidFill>
              <a:latin typeface="Metropolis" pitchFamily="2" charset="77"/>
              <a:ea typeface="+mj-ea"/>
              <a:cs typeface="+mj-cs"/>
              <a:sym typeface="Metropolis Regular"/>
            </a:endParaRPr>
          </a:p>
          <a:p>
            <a:pPr marL="0" indent="0" algn="ctr">
              <a:spcBef>
                <a:spcPts val="400"/>
              </a:spcBef>
              <a:buNone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Metropolis Regular"/>
              </a:defRPr>
            </a:pPr>
            <a:endParaRPr lang="en-US" sz="1800" dirty="0">
              <a:solidFill>
                <a:srgbClr val="FFFFFF"/>
              </a:solidFill>
              <a:latin typeface="Metropolis" pitchFamily="2" charset="77"/>
              <a:ea typeface="+mj-ea"/>
              <a:cs typeface="+mj-cs"/>
              <a:sym typeface="Metropolis Regular"/>
            </a:endParaRPr>
          </a:p>
          <a:p>
            <a:pPr marL="0" indent="0" algn="ctr">
              <a:spcBef>
                <a:spcPts val="400"/>
              </a:spcBef>
              <a:buNone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Metropolis Regular"/>
              </a:defRPr>
            </a:pPr>
            <a:r>
              <a:rPr lang="en-US" sz="1800" dirty="0">
                <a:solidFill>
                  <a:srgbClr val="FFFFFF"/>
                </a:solidFill>
                <a:latin typeface="Metropolis" pitchFamily="2" charset="77"/>
                <a:ea typeface="+mj-ea"/>
                <a:cs typeface="+mj-cs"/>
                <a:sym typeface="Metropolis Regular"/>
              </a:rPr>
              <a:t>What’s New in Spring Batch – Sept 2 3:05 PM EDT</a:t>
            </a:r>
          </a:p>
          <a:p>
            <a:pPr marL="0" indent="0" algn="ctr">
              <a:spcBef>
                <a:spcPts val="400"/>
              </a:spcBef>
              <a:buNone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Metropolis Regular"/>
              </a:defRPr>
            </a:pPr>
            <a:r>
              <a:rPr lang="en-US" sz="1800" dirty="0">
                <a:solidFill>
                  <a:srgbClr val="FFFFFF"/>
                </a:solidFill>
                <a:latin typeface="Metropolis" pitchFamily="2" charset="77"/>
                <a:sym typeface="Metropolis Regular"/>
              </a:rPr>
              <a:t>Spring Cloud Data Flow AMA – Sept 2 4:05 PM EDT</a:t>
            </a:r>
            <a:endParaRPr lang="en-US" sz="1800" dirty="0">
              <a:solidFill>
                <a:srgbClr val="FFFFFF"/>
              </a:solidFill>
              <a:latin typeface="Metropolis" pitchFamily="2" charset="77"/>
              <a:ea typeface="+mj-ea"/>
              <a:cs typeface="+mj-cs"/>
              <a:sym typeface="Metropolis Regular"/>
            </a:endParaRPr>
          </a:p>
          <a:p>
            <a:pPr marL="0" indent="0" algn="ctr">
              <a:spcBef>
                <a:spcPts val="400"/>
              </a:spcBef>
              <a:buNone/>
              <a:defRPr sz="1800">
                <a:solidFill>
                  <a:srgbClr val="FFFFFF"/>
                </a:solidFill>
                <a:latin typeface="+mj-lt"/>
                <a:ea typeface="+mj-ea"/>
                <a:cs typeface="+mj-cs"/>
                <a:sym typeface="Metropolis Regular"/>
              </a:defRPr>
            </a:pPr>
            <a:r>
              <a:rPr lang="en-US" sz="1800" dirty="0">
                <a:solidFill>
                  <a:srgbClr val="FFFFFF"/>
                </a:solidFill>
                <a:latin typeface="Metropolis" pitchFamily="2" charset="77"/>
                <a:ea typeface="+mj-ea"/>
                <a:cs typeface="+mj-cs"/>
                <a:sym typeface="Metropolis Regular"/>
              </a:rPr>
              <a:t>Walking through Spring Cloud Data Flow – Sept 3  12:05 PM EDT</a:t>
            </a:r>
          </a:p>
        </p:txBody>
      </p:sp>
      <p:sp>
        <p:nvSpPr>
          <p:cNvPr id="4" name="Google Shape;328;p20">
            <a:extLst>
              <a:ext uri="{FF2B5EF4-FFF2-40B4-BE49-F238E27FC236}">
                <a16:creationId xmlns:a16="http://schemas.microsoft.com/office/drawing/2014/main" id="{FC1DCB9B-7C61-D94E-97C6-52B1EC5A1D77}"/>
              </a:ext>
            </a:extLst>
          </p:cNvPr>
          <p:cNvSpPr txBox="1"/>
          <p:nvPr/>
        </p:nvSpPr>
        <p:spPr>
          <a:xfrm>
            <a:off x="7878746" y="4536494"/>
            <a:ext cx="883801" cy="2616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25" tIns="45725" rIns="45725" bIns="45725">
            <a:spAutoFit/>
          </a:bodyPr>
          <a:lstStyle>
            <a:lvl1pPr>
              <a:defRPr sz="1100">
                <a:solidFill>
                  <a:srgbClr val="FFFFFF"/>
                </a:solidFill>
                <a:latin typeface="+mj-lt"/>
                <a:ea typeface="+mj-ea"/>
                <a:cs typeface="+mj-cs"/>
                <a:sym typeface="Metropolis Regular"/>
              </a:defRPr>
            </a:lvl1pPr>
          </a:lstStyle>
          <a:p>
            <a:r>
              <a:rPr dirty="0">
                <a:latin typeface="Metropolis" pitchFamily="2" charset="77"/>
              </a:rPr>
              <a:t>#</a:t>
            </a:r>
            <a:r>
              <a:rPr dirty="0" err="1">
                <a:latin typeface="Metropolis" pitchFamily="2" charset="77"/>
              </a:rPr>
              <a:t>springone</a:t>
            </a:r>
            <a:endParaRPr dirty="0">
              <a:latin typeface="Metropolis" pitchFamily="2" charset="77"/>
            </a:endParaRPr>
          </a:p>
        </p:txBody>
      </p:sp>
      <p:grpSp>
        <p:nvGrpSpPr>
          <p:cNvPr id="5" name="Google Shape;329;p20">
            <a:extLst>
              <a:ext uri="{FF2B5EF4-FFF2-40B4-BE49-F238E27FC236}">
                <a16:creationId xmlns:a16="http://schemas.microsoft.com/office/drawing/2014/main" id="{25F40F73-DE91-544F-B9F5-C9739A9C37C1}"/>
              </a:ext>
            </a:extLst>
          </p:cNvPr>
          <p:cNvGrpSpPr/>
          <p:nvPr/>
        </p:nvGrpSpPr>
        <p:grpSpPr>
          <a:xfrm>
            <a:off x="7166425" y="4536432"/>
            <a:ext cx="710895" cy="261620"/>
            <a:chOff x="0" y="0"/>
            <a:chExt cx="710894" cy="261618"/>
          </a:xfrm>
        </p:grpSpPr>
        <p:sp>
          <p:nvSpPr>
            <p:cNvPr id="6" name="Google Shape;330;p20">
              <a:extLst>
                <a:ext uri="{FF2B5EF4-FFF2-40B4-BE49-F238E27FC236}">
                  <a16:creationId xmlns:a16="http://schemas.microsoft.com/office/drawing/2014/main" id="{6C80D96E-DE81-F94F-ABFB-A66DFABB8D78}"/>
                </a:ext>
              </a:extLst>
            </p:cNvPr>
            <p:cNvSpPr txBox="1"/>
            <p:nvPr/>
          </p:nvSpPr>
          <p:spPr>
            <a:xfrm>
              <a:off x="167519" y="0"/>
              <a:ext cx="543375" cy="2616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25" tIns="45725" rIns="45725" bIns="45725" numCol="1" anchor="t">
              <a:spAutoFit/>
            </a:bodyPr>
            <a:lstStyle>
              <a:lvl1pPr>
                <a:defRPr sz="11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Metropolis Regular"/>
                </a:defRPr>
              </a:lvl1pPr>
            </a:lstStyle>
            <a:p>
              <a:r>
                <a:rPr dirty="0">
                  <a:latin typeface="Metropolis" pitchFamily="2" charset="77"/>
                </a:rPr>
                <a:t>@s1p</a:t>
              </a:r>
            </a:p>
          </p:txBody>
        </p:sp>
        <p:pic>
          <p:nvPicPr>
            <p:cNvPr id="7" name="Google Shape;331;p20" descr="Google Shape;331;p20">
              <a:extLst>
                <a:ext uri="{FF2B5EF4-FFF2-40B4-BE49-F238E27FC236}">
                  <a16:creationId xmlns:a16="http://schemas.microsoft.com/office/drawing/2014/main" id="{52E9603B-A7A7-754C-BDB0-0307D89ED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093"/>
              <a:ext cx="175470" cy="1427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" name="Picture 9" descr="A picture containing flower, bird&#10;&#10;Description automatically generated">
            <a:extLst>
              <a:ext uri="{FF2B5EF4-FFF2-40B4-BE49-F238E27FC236}">
                <a16:creationId xmlns:a16="http://schemas.microsoft.com/office/drawing/2014/main" id="{A70074E1-5B3E-C942-9786-9E28C5D3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356298"/>
            <a:ext cx="1802105" cy="78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8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20935" y="601980"/>
            <a:ext cx="5702131" cy="3939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0" dirty="0">
                <a:solidFill>
                  <a:srgbClr val="800000"/>
                </a:solidFill>
              </a:rPr>
              <a:t>LIES</a:t>
            </a:r>
          </a:p>
        </p:txBody>
      </p:sp>
    </p:spTree>
    <p:extLst>
      <p:ext uri="{BB962C8B-B14F-4D97-AF65-F5344CB8AC3E}">
        <p14:creationId xmlns:p14="http://schemas.microsoft.com/office/powerpoint/2010/main" val="4133106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rtrayal-89189_192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20491" cy="517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98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B0D2840-C7BB-CB46-A46D-45ACB7E50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535"/>
          <a:stretch/>
        </p:blipFill>
        <p:spPr>
          <a:xfrm>
            <a:off x="656409" y="878941"/>
            <a:ext cx="3915591" cy="33856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DBBBDC-1727-2248-A908-D8725EBBD5E1}"/>
              </a:ext>
            </a:extLst>
          </p:cNvPr>
          <p:cNvSpPr txBox="1"/>
          <p:nvPr/>
        </p:nvSpPr>
        <p:spPr>
          <a:xfrm>
            <a:off x="4241074" y="1786919"/>
            <a:ext cx="385907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BATCH IS </a:t>
            </a:r>
            <a:r>
              <a:rPr lang="en-US" sz="4500" dirty="0">
                <a:solidFill>
                  <a:srgbClr val="800000"/>
                </a:solidFill>
              </a:rPr>
              <a:t>DEAD</a:t>
            </a:r>
            <a:r>
              <a:rPr lang="en-US" sz="45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72367713"/>
      </p:ext>
    </p:extLst>
  </p:cSld>
  <p:clrMapOvr>
    <a:masterClrMapping/>
  </p:clrMapOvr>
</p:sld>
</file>

<file path=ppt/theme/theme1.xml><?xml version="1.0" encoding="utf-8"?>
<a:theme xmlns:a="http://schemas.openxmlformats.org/drawingml/2006/main" name="Gra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26B54D7E-84AE-C149-B99B-74BA800B8FA7}"/>
    </a:ext>
  </a:extLst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1FB700BE-6FB7-6346-B006-1C1983C5A1FE}"/>
    </a:ext>
  </a:extLst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226A6FD3-56A3-604B-8532-160CC5DFB7D8}"/>
    </a:ext>
  </a:extLst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8611AC89-F0AE-0447-8AC3-44942A0213C2}"/>
    </a:ext>
  </a:extLst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6FA54574-CD42-B74C-B11C-30F2A5C8E747}"/>
    </a:ext>
  </a:extLst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39F69DBF-E4E3-CB4C-B015-86023A5CD3B2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Gray Slide</Template>
  <TotalTime>3171</TotalTime>
  <Words>1218</Words>
  <Application>Microsoft Macintosh PowerPoint</Application>
  <PresentationFormat>On-screen Show (16:9)</PresentationFormat>
  <Paragraphs>215</Paragraphs>
  <Slides>67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Arial</vt:lpstr>
      <vt:lpstr>Calibri</vt:lpstr>
      <vt:lpstr>Helvetica Neue Bold Condensed</vt:lpstr>
      <vt:lpstr>Helvetica Neue Condensed Bold</vt:lpstr>
      <vt:lpstr>Menlo</vt:lpstr>
      <vt:lpstr>Menlo Regular</vt:lpstr>
      <vt:lpstr>Metropolis</vt:lpstr>
      <vt:lpstr>Metropolis Semi</vt:lpstr>
      <vt:lpstr>Gray Slide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84</cp:revision>
  <dcterms:created xsi:type="dcterms:W3CDTF">2020-08-31T14:28:43Z</dcterms:created>
  <dcterms:modified xsi:type="dcterms:W3CDTF">2020-09-02T19:22:31Z</dcterms:modified>
</cp:coreProperties>
</file>